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9" r:id="rId5"/>
    <p:sldId id="260" r:id="rId6"/>
    <p:sldId id="261" r:id="rId7"/>
    <p:sldId id="262" r:id="rId8"/>
    <p:sldId id="263" r:id="rId9"/>
    <p:sldId id="294" r:id="rId10"/>
    <p:sldId id="270" r:id="rId11"/>
    <p:sldId id="272" r:id="rId12"/>
    <p:sldId id="277" r:id="rId13"/>
    <p:sldId id="280" r:id="rId14"/>
    <p:sldId id="291" r:id="rId15"/>
    <p:sldId id="292" r:id="rId16"/>
    <p:sldId id="293" r:id="rId17"/>
    <p:sldId id="296" r:id="rId18"/>
    <p:sldId id="297" r:id="rId19"/>
    <p:sldId id="338" r:id="rId20"/>
    <p:sldId id="318" r:id="rId21"/>
    <p:sldId id="323" r:id="rId22"/>
    <p:sldId id="324" r:id="rId23"/>
    <p:sldId id="325" r:id="rId24"/>
    <p:sldId id="326" r:id="rId25"/>
    <p:sldId id="327" r:id="rId26"/>
    <p:sldId id="271" r:id="rId27"/>
    <p:sldId id="329" r:id="rId28"/>
    <p:sldId id="330" r:id="rId29"/>
    <p:sldId id="331" r:id="rId30"/>
    <p:sldId id="355" r:id="rId31"/>
    <p:sldId id="333" r:id="rId32"/>
    <p:sldId id="335" r:id="rId33"/>
    <p:sldId id="336" r:id="rId34"/>
    <p:sldId id="267" r:id="rId35"/>
    <p:sldId id="269" r:id="rId36"/>
    <p:sldId id="33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33BE4"/>
    <a:srgbClr val="24E1E8"/>
    <a:srgbClr val="E67819"/>
    <a:srgbClr val="26176F"/>
    <a:srgbClr val="0D6EFD"/>
    <a:srgbClr val="EEEEEE"/>
    <a:srgbClr val="206CD9"/>
    <a:srgbClr val="146CF3"/>
    <a:srgbClr val="2248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timing>
    <p:tnLst>
      <p:par>
        <p:cTn id="1" dur="indefinite" restart="never" nodeType="tmRoot"/>
      </p:par>
    </p:tnLst>
  </p:timing>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Title 1025"/>
          <p:cNvSpPr/>
          <p:nvPr>
            <p:ph type="title"/>
          </p:nvPr>
        </p:nvSpPr>
        <p:spPr>
          <a:xfrm>
            <a:off x="609600" y="274638"/>
            <a:ext cx="10972800" cy="1143000"/>
          </a:xfrm>
          <a:prstGeom prst="rect">
            <a:avLst/>
          </a:prstGeom>
          <a:noFill/>
          <a:ln w="9525">
            <a:noFill/>
          </a:ln>
        </p:spPr>
        <p:txBody>
          <a:bodyPr anchor="ctr" anchorCtr="0"/>
          <a:p>
            <a:pPr lvl="0"/>
            <a:r>
              <a:t>Click to edit Master title style</a:t>
            </a:r>
          </a:p>
        </p:txBody>
      </p:sp>
      <p:sp>
        <p:nvSpPr>
          <p:cNvPr id="1027" name="Text Placeholder 1026"/>
          <p:cNvSpPr/>
          <p:nvPr>
            <p:ph type="body" idx="1"/>
          </p:nvPr>
        </p:nvSpPr>
        <p:spPr>
          <a:xfrm>
            <a:off x="609600" y="1600200"/>
            <a:ext cx="10972800" cy="4525963"/>
          </a:xfrm>
          <a:prstGeom prst="rect">
            <a:avLst/>
          </a:prstGeom>
          <a:noFill/>
          <a:ln w="9525">
            <a:noFill/>
          </a:ln>
        </p:spPr>
        <p:txBody>
          <a:bodyPr/>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p:nvPr>
            <p:ph type="dt" sz="half" idx="2"/>
          </p:nvPr>
        </p:nvSpPr>
        <p:spPr>
          <a:xfrm>
            <a:off x="609600" y="6245225"/>
            <a:ext cx="2844800" cy="476250"/>
          </a:xfrm>
          <a:prstGeom prst="rect">
            <a:avLst/>
          </a:prstGeom>
          <a:noFill/>
          <a:ln w="9525">
            <a:noFill/>
          </a:ln>
        </p:spPr>
        <p:txBody>
          <a:bodyPr/>
          <a:lstStyle>
            <a:lvl1pPr>
              <a:defRPr sz="1400"/>
            </a:lvl1pPr>
          </a:lstStyle>
          <a:p>
            <a:fld id="{63A1C593-65D0-4073-BCC9-577B9352EA97}" type="datetimeFigureOut">
              <a:rPr lang="en-US" smtClean="0"/>
            </a:fld>
            <a:endParaRPr lang="en-US"/>
          </a:p>
        </p:txBody>
      </p:sp>
      <p:sp>
        <p:nvSpPr>
          <p:cNvPr id="1029" name="Footer Placeholder 1028"/>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4" Type="http://schemas.openxmlformats.org/officeDocument/2006/relationships/slideLayout" Target="../slideLayouts/slideLayout1.xml"/><Relationship Id="rId13" Type="http://schemas.openxmlformats.org/officeDocument/2006/relationships/image" Target="../media/image41.png"/><Relationship Id="rId12" Type="http://schemas.openxmlformats.org/officeDocument/2006/relationships/image" Target="../media/image40.png"/><Relationship Id="rId11" Type="http://schemas.openxmlformats.org/officeDocument/2006/relationships/image" Target="../media/image39.png"/><Relationship Id="rId10" Type="http://schemas.openxmlformats.org/officeDocument/2006/relationships/image" Target="../media/image38.png"/><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3.png"/><Relationship Id="rId1" Type="http://schemas.openxmlformats.org/officeDocument/2006/relationships/image" Target="../media/image42.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7.jpeg"/><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image" Target="../media/image44.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9.png"/><Relationship Id="rId1" Type="http://schemas.openxmlformats.org/officeDocument/2006/relationships/image" Target="../media/image48.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1.png"/><Relationship Id="rId2" Type="http://schemas.openxmlformats.org/officeDocument/2006/relationships/image" Target="../media/image3.GIF"/><Relationship Id="rId1" Type="http://schemas.openxmlformats.org/officeDocument/2006/relationships/image" Target="../media/image50.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3.png"/><Relationship Id="rId2" Type="http://schemas.openxmlformats.org/officeDocument/2006/relationships/image" Target="../media/image50.png"/><Relationship Id="rId1" Type="http://schemas.openxmlformats.org/officeDocument/2006/relationships/image" Target="../media/image52.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0.png"/><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image" Target="../media/image5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jpeg"/><Relationship Id="rId1"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5" name="Title 24"/>
          <p:cNvSpPr>
            <a:spLocks noGrp="1"/>
          </p:cNvSpPr>
          <p:nvPr>
            <p:ph type="ctrTitle"/>
          </p:nvPr>
        </p:nvSpPr>
        <p:spPr>
          <a:xfrm>
            <a:off x="170815" y="261620"/>
            <a:ext cx="11809095" cy="1031240"/>
          </a:xfrm>
        </p:spPr>
        <p:txBody>
          <a:bodyPr anchor="t" anchorCtr="0">
            <a:noAutofit/>
          </a:bodyPr>
          <a:lstStyle/>
          <a:p>
            <a:pPr algn="ctr"/>
            <a:r>
              <a:rPr lang="en-US" sz="2000" b="1" u="sng" dirty="0">
                <a:effectLst/>
                <a:latin typeface="Times New Roman" panose="02020603050405020304" charset="0"/>
                <a:cs typeface="Times New Roman" panose="02020603050405020304" charset="0"/>
              </a:rPr>
              <a:t>PENGEMBANGAN WEBSITE PENGENALAN WAJAH DENGAN LIBRARY face-api.js &amp; MEMAHAMI KONSEP CONVOLUTIONAL NEURAL NETWORK (CNN)</a:t>
            </a:r>
            <a:endParaRPr lang="en-US" sz="2000" b="1" u="sng" dirty="0">
              <a:effectLst/>
              <a:latin typeface="Times New Roman" panose="02020603050405020304" charset="0"/>
              <a:cs typeface="Times New Roman" panose="02020603050405020304" charset="0"/>
            </a:endParaRPr>
          </a:p>
        </p:txBody>
      </p:sp>
      <p:sp>
        <p:nvSpPr>
          <p:cNvPr id="26" name="Subtitle 25"/>
          <p:cNvSpPr>
            <a:spLocks noGrp="1"/>
          </p:cNvSpPr>
          <p:nvPr>
            <p:ph type="subTitle" idx="1"/>
          </p:nvPr>
        </p:nvSpPr>
        <p:spPr>
          <a:xfrm>
            <a:off x="93980" y="6198870"/>
            <a:ext cx="5736590" cy="593090"/>
          </a:xfrm>
        </p:spPr>
        <p:txBody>
          <a:bodyPr>
            <a:normAutofit lnSpcReduction="10000"/>
          </a:bodyPr>
          <a:lstStyle/>
          <a:p>
            <a:pPr algn="l"/>
            <a:r>
              <a:rPr lang="en-US" sz="1600"/>
              <a:t>Disusun Oleh:</a:t>
            </a:r>
            <a:endParaRPr lang="en-US" sz="1600"/>
          </a:p>
          <a:p>
            <a:pPr algn="l"/>
            <a:r>
              <a:rPr lang="en-US" sz="1600"/>
              <a:t>Mochamad Darmawan Hardjakusumah (NPM 0618101098)</a:t>
            </a:r>
            <a:endParaRPr lang="en-US" sz="1600"/>
          </a:p>
        </p:txBody>
      </p:sp>
      <p:pic>
        <p:nvPicPr>
          <p:cNvPr id="27" name="Picture 26" descr="95fda923-7ee2-4cf0-9c00-cdd5ad00765c"/>
          <p:cNvPicPr>
            <a:picLocks noChangeAspect="1"/>
          </p:cNvPicPr>
          <p:nvPr/>
        </p:nvPicPr>
        <p:blipFill>
          <a:blip r:embed="rId1"/>
          <a:stretch>
            <a:fillRect/>
          </a:stretch>
        </p:blipFill>
        <p:spPr>
          <a:xfrm>
            <a:off x="2268220" y="1900555"/>
            <a:ext cx="2159635" cy="3209290"/>
          </a:xfrm>
          <a:prstGeom prst="rect">
            <a:avLst/>
          </a:prstGeom>
        </p:spPr>
      </p:pic>
      <p:pic>
        <p:nvPicPr>
          <p:cNvPr id="28" name="Picture 27" descr="wabcam-gif"/>
          <p:cNvPicPr>
            <a:picLocks noChangeAspect="1"/>
          </p:cNvPicPr>
          <p:nvPr/>
        </p:nvPicPr>
        <p:blipFill>
          <a:blip r:embed="rId2"/>
          <a:stretch>
            <a:fillRect/>
          </a:stretch>
        </p:blipFill>
        <p:spPr>
          <a:xfrm>
            <a:off x="4852670" y="1900555"/>
            <a:ext cx="2567305" cy="3209925"/>
          </a:xfrm>
          <a:prstGeom prst="rect">
            <a:avLst/>
          </a:prstGeom>
        </p:spPr>
      </p:pic>
      <p:pic>
        <p:nvPicPr>
          <p:cNvPr id="29" name="Picture 28" descr="training-gif"/>
          <p:cNvPicPr>
            <a:picLocks noChangeAspect="1"/>
          </p:cNvPicPr>
          <p:nvPr/>
        </p:nvPicPr>
        <p:blipFill>
          <a:blip r:embed="rId3"/>
          <a:stretch>
            <a:fillRect/>
          </a:stretch>
        </p:blipFill>
        <p:spPr>
          <a:xfrm>
            <a:off x="7844790" y="1900555"/>
            <a:ext cx="2567305" cy="3209925"/>
          </a:xfrm>
          <a:prstGeom prst="rect">
            <a:avLst/>
          </a:prstGeom>
        </p:spPr>
      </p:pic>
      <p:sp>
        <p:nvSpPr>
          <p:cNvPr id="30" name="Subtitle 2"/>
          <p:cNvSpPr>
            <a:spLocks noGrp="1"/>
          </p:cNvSpPr>
          <p:nvPr/>
        </p:nvSpPr>
        <p:spPr>
          <a:xfrm>
            <a:off x="8153400" y="6198870"/>
            <a:ext cx="3973195" cy="635000"/>
          </a:xfrm>
          <a:prstGeom prst="rect">
            <a:avLst/>
          </a:prstGeom>
        </p:spPr>
        <p:txBody>
          <a:bodyPr vert="horz" lIns="91440" tIns="45720" rIns="91440" bIns="45720" rtlCol="0">
            <a:normAutofit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600"/>
              <a:t>Dosen Pembimbing:</a:t>
            </a:r>
            <a:endParaRPr lang="en-US" sz="1600"/>
          </a:p>
          <a:p>
            <a:pPr algn="r"/>
            <a:r>
              <a:rPr lang="en-US" sz="1600"/>
              <a:t>Sunjana, S.Si., M.T. (NIDN 0413126803)</a:t>
            </a:r>
            <a:endParaRPr lang="en-US" sz="160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0070" y="222885"/>
            <a:ext cx="5206365" cy="695960"/>
          </a:xfrm>
        </p:spPr>
        <p:txBody>
          <a:bodyPr anchor="t" anchorCtr="0">
            <a:noAutofit/>
          </a:bodyPr>
          <a:lstStyle/>
          <a:p>
            <a:pPr algn="l"/>
            <a:r>
              <a:rPr lang="en-US" sz="4000" b="1" u="sng" dirty="0">
                <a:effectLst/>
                <a:latin typeface="Times New Roman" panose="02020603050405020304" charset="0"/>
                <a:cs typeface="Times New Roman" panose="02020603050405020304" charset="0"/>
              </a:rPr>
              <a:t>Artificial Intelligence (AI)</a:t>
            </a:r>
            <a:endParaRPr lang="en-US" sz="40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5" name="Picture 4" descr="AI-vs-ML-vs-Deep-Learning"/>
          <p:cNvPicPr>
            <a:picLocks noChangeAspect="1"/>
          </p:cNvPicPr>
          <p:nvPr/>
        </p:nvPicPr>
        <p:blipFill>
          <a:blip r:embed="rId1"/>
          <a:stretch>
            <a:fillRect/>
          </a:stretch>
        </p:blipFill>
        <p:spPr>
          <a:xfrm>
            <a:off x="5766435" y="2528570"/>
            <a:ext cx="5833745" cy="2452370"/>
          </a:xfrm>
          <a:prstGeom prst="rect">
            <a:avLst/>
          </a:prstGeom>
        </p:spPr>
      </p:pic>
      <p:sp>
        <p:nvSpPr>
          <p:cNvPr id="6" name="Subtitle 5"/>
          <p:cNvSpPr>
            <a:spLocks noGrp="1"/>
          </p:cNvSpPr>
          <p:nvPr>
            <p:ph type="subTitle" idx="1"/>
          </p:nvPr>
        </p:nvSpPr>
        <p:spPr>
          <a:xfrm>
            <a:off x="560070" y="1711325"/>
            <a:ext cx="5205730" cy="4688205"/>
          </a:xfrm>
        </p:spPr>
        <p:txBody>
          <a:bodyPr anchor="t" anchorCtr="0">
            <a:normAutofit/>
          </a:bodyPr>
          <a:p>
            <a:pPr algn="l">
              <a:buFont typeface="+mj-lt"/>
            </a:pPr>
            <a:r>
              <a:rPr lang="en-US" sz="2000"/>
              <a:t>The science of making things smart.</a:t>
            </a:r>
            <a:endParaRPr lang="en-US" sz="2000"/>
          </a:p>
          <a:p>
            <a:pPr algn="l">
              <a:buFont typeface="+mj-lt"/>
            </a:pPr>
            <a:r>
              <a:rPr lang="en-US" sz="2000"/>
              <a:t>- </a:t>
            </a:r>
            <a:r>
              <a:rPr lang="en-US" sz="2000" i="1"/>
              <a:t>Ilmu yang membuat sesuatu menjadi cerdas.</a:t>
            </a:r>
            <a:endParaRPr lang="en-US" sz="2000"/>
          </a:p>
          <a:p>
            <a:pPr algn="l">
              <a:buFont typeface="+mj-lt"/>
            </a:pPr>
            <a:endParaRPr lang="en-US" sz="2000"/>
          </a:p>
          <a:p>
            <a:pPr algn="l">
              <a:buFont typeface="+mj-lt"/>
            </a:pPr>
            <a:r>
              <a:rPr lang="en-US" sz="3200"/>
              <a:t>“Human intelligence exhibited by machines”</a:t>
            </a:r>
            <a:endParaRPr lang="en-US" sz="3200"/>
          </a:p>
          <a:p>
            <a:pPr algn="l">
              <a:buFont typeface="+mj-lt"/>
            </a:pPr>
            <a:r>
              <a:rPr lang="en-US" sz="2000"/>
              <a:t>- </a:t>
            </a:r>
            <a:r>
              <a:rPr lang="en-US" sz="2000" i="1"/>
              <a:t>Kecerdasan yang dimiliki oleh manusia yang dilakukan oleh mesin.</a:t>
            </a:r>
            <a:endParaRPr lang="en-US" sz="2000"/>
          </a:p>
          <a:p>
            <a:pPr algn="l">
              <a:buFont typeface="+mj-lt"/>
            </a:pPr>
            <a:endParaRPr lang="en-US" sz="2000"/>
          </a:p>
          <a:p>
            <a:pPr algn="l">
              <a:buFont typeface="+mj-lt"/>
            </a:pPr>
            <a:r>
              <a:rPr lang="en-US" sz="2000"/>
              <a:t>But this is a broad term. scope is evolving.</a:t>
            </a:r>
            <a:endParaRPr lang="en-US" sz="2000"/>
          </a:p>
          <a:p>
            <a:pPr algn="l">
              <a:buFont typeface="+mj-lt"/>
            </a:pPr>
            <a:r>
              <a:rPr lang="en-US" sz="2000"/>
              <a:t>- </a:t>
            </a:r>
            <a:r>
              <a:rPr lang="en-US" sz="2000" i="1">
                <a:sym typeface="+mn-ea"/>
              </a:rPr>
              <a:t>Tapi ketentuan ini luas. Ruang lingkupnya dapat berkembang.</a:t>
            </a:r>
            <a:endParaRPr lang="en-US" sz="2000" i="1">
              <a:sym typeface="+mn-e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6695" y="146685"/>
            <a:ext cx="5206365" cy="695960"/>
          </a:xfrm>
        </p:spPr>
        <p:txBody>
          <a:bodyPr anchor="t" anchorCtr="0">
            <a:noAutofit/>
          </a:bodyPr>
          <a:lstStyle/>
          <a:p>
            <a:pPr algn="l"/>
            <a:r>
              <a:rPr lang="en-US" sz="4000" b="1" u="sng" dirty="0">
                <a:effectLst/>
                <a:latin typeface="Times New Roman" panose="02020603050405020304" charset="0"/>
                <a:cs typeface="Times New Roman" panose="02020603050405020304" charset="0"/>
              </a:rPr>
              <a:t>Machine Learning (ML)</a:t>
            </a:r>
            <a:endParaRPr lang="en-US" sz="40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Subtitle 5"/>
          <p:cNvSpPr>
            <a:spLocks noGrp="1"/>
          </p:cNvSpPr>
          <p:nvPr>
            <p:ph type="subTitle" idx="1"/>
          </p:nvPr>
        </p:nvSpPr>
        <p:spPr>
          <a:xfrm>
            <a:off x="226695" y="1597025"/>
            <a:ext cx="6272530" cy="4795520"/>
          </a:xfrm>
        </p:spPr>
        <p:txBody>
          <a:bodyPr anchor="t" anchorCtr="0">
            <a:normAutofit/>
          </a:bodyPr>
          <a:p>
            <a:pPr algn="l">
              <a:buFont typeface="+mj-lt"/>
            </a:pPr>
            <a:r>
              <a:rPr lang="en-US" sz="3200"/>
              <a:t>“An approach to achive AI through systems that can learn from experience to find patterns in a set of data”</a:t>
            </a:r>
            <a:endParaRPr lang="en-US" sz="3200"/>
          </a:p>
          <a:p>
            <a:pPr algn="l">
              <a:buFont typeface="+mj-lt"/>
            </a:pPr>
            <a:r>
              <a:rPr lang="en-US" sz="2000"/>
              <a:t>- </a:t>
            </a:r>
            <a:r>
              <a:rPr lang="en-US" sz="2000" i="1">
                <a:sym typeface="+mn-ea"/>
              </a:rPr>
              <a:t>Sebuah pendekatan untuk mencapai AI (kecerdasan buatan) melalui sistem yang dapat belajar dari pengalaman untuk menemukan pola pada sekumpulan data.</a:t>
            </a:r>
            <a:endParaRPr lang="en-US" sz="2000"/>
          </a:p>
          <a:p>
            <a:pPr algn="l">
              <a:buFont typeface="+mj-lt"/>
            </a:pPr>
            <a:endParaRPr lang="en-US" sz="2000"/>
          </a:p>
          <a:p>
            <a:pPr algn="l">
              <a:buFont typeface="+mj-lt"/>
            </a:pPr>
            <a:r>
              <a:rPr lang="en-US" sz="2000"/>
              <a:t>Can be reused dan trained with new data. Same code.</a:t>
            </a:r>
            <a:endParaRPr lang="en-US" sz="2000"/>
          </a:p>
          <a:p>
            <a:pPr algn="l">
              <a:buFont typeface="+mj-lt"/>
            </a:pPr>
            <a:r>
              <a:rPr lang="en-US" sz="2000"/>
              <a:t>- </a:t>
            </a:r>
            <a:r>
              <a:rPr lang="en-US" sz="2000" i="1">
                <a:sym typeface="+mn-ea"/>
              </a:rPr>
              <a:t>Dapar digunakan kembali dan dilatih dengan data yang baru. Kode yang sama.</a:t>
            </a:r>
            <a:endParaRPr lang="en-US" sz="2000" i="1">
              <a:sym typeface="+mn-ea"/>
            </a:endParaRPr>
          </a:p>
        </p:txBody>
      </p:sp>
      <p:pic>
        <p:nvPicPr>
          <p:cNvPr id="26" name="Picture 26" descr="What-is-Machine-Learning-Machine-learning-model-vs-traditional-model"/>
          <p:cNvPicPr>
            <a:picLocks noChangeAspect="1"/>
          </p:cNvPicPr>
          <p:nvPr/>
        </p:nvPicPr>
        <p:blipFill>
          <a:blip r:embed="rId1"/>
          <a:stretch>
            <a:fillRect/>
          </a:stretch>
        </p:blipFill>
        <p:spPr>
          <a:xfrm>
            <a:off x="6750685" y="2701925"/>
            <a:ext cx="5130800" cy="2825750"/>
          </a:xfrm>
          <a:prstGeom prst="rect">
            <a:avLst/>
          </a:prstGeom>
        </p:spPr>
      </p:pic>
      <p:sp>
        <p:nvSpPr>
          <p:cNvPr id="11" name="Subtitle 5"/>
          <p:cNvSpPr>
            <a:spLocks noGrp="1"/>
          </p:cNvSpPr>
          <p:nvPr/>
        </p:nvSpPr>
        <p:spPr>
          <a:xfrm>
            <a:off x="6750685" y="1568450"/>
            <a:ext cx="5130165" cy="2391410"/>
          </a:xfrm>
          <a:prstGeom prst="rect">
            <a:avLst/>
          </a:prstGeom>
          <a:noFill/>
          <a:ln w="9525">
            <a:noFill/>
          </a:ln>
        </p:spPr>
        <p:txBody>
          <a:bodyPr anchor="t" anchorCtr="0">
            <a:normAutofit/>
          </a:bodyPr>
          <a:lstStyle>
            <a:lvl1pPr marL="0" lvl="0" indent="0" algn="ctr" defTabSz="914400" eaLnBrk="1" fontAlgn="base" latinLnBrk="0" hangingPunct="1">
              <a:lnSpc>
                <a:spcPct val="100000"/>
              </a:lnSpc>
              <a:spcBef>
                <a:spcPct val="20000"/>
              </a:spcBef>
              <a:spcAft>
                <a:spcPct val="0"/>
              </a:spcAft>
              <a:buNone/>
              <a:defRPr sz="1800" b="0" i="0" u="none" kern="1200" baseline="0">
                <a:solidFill>
                  <a:schemeClr val="tx1"/>
                </a:solidFill>
                <a:latin typeface="+mn-lt"/>
                <a:ea typeface="+mn-ea"/>
                <a:cs typeface="+mn-cs"/>
              </a:defRPr>
            </a:lvl1pPr>
            <a:lvl2pPr marL="342900" lvl="1" indent="0" algn="ctr" defTabSz="914400" eaLnBrk="1" fontAlgn="base" latinLnBrk="0" hangingPunct="1">
              <a:lnSpc>
                <a:spcPct val="100000"/>
              </a:lnSpc>
              <a:spcBef>
                <a:spcPct val="20000"/>
              </a:spcBef>
              <a:spcAft>
                <a:spcPct val="0"/>
              </a:spcAft>
              <a:buNone/>
              <a:defRPr sz="1500" b="0" i="0" u="none" kern="1200" baseline="0">
                <a:solidFill>
                  <a:schemeClr val="tx1"/>
                </a:solidFill>
                <a:latin typeface="+mn-lt"/>
                <a:ea typeface="+mn-ea"/>
                <a:cs typeface="+mn-cs"/>
              </a:defRPr>
            </a:lvl2pPr>
            <a:lvl3pPr marL="685800" lvl="2" indent="0" algn="ctr" defTabSz="914400" eaLnBrk="1" fontAlgn="base" latinLnBrk="0" hangingPunct="1">
              <a:lnSpc>
                <a:spcPct val="100000"/>
              </a:lnSpc>
              <a:spcBef>
                <a:spcPct val="20000"/>
              </a:spcBef>
              <a:spcAft>
                <a:spcPct val="0"/>
              </a:spcAft>
              <a:buNone/>
              <a:defRPr sz="1350" b="0" i="0" u="none" kern="1200" baseline="0">
                <a:solidFill>
                  <a:schemeClr val="tx1"/>
                </a:solidFill>
                <a:latin typeface="+mn-lt"/>
                <a:ea typeface="+mn-ea"/>
                <a:cs typeface="+mn-cs"/>
              </a:defRPr>
            </a:lvl3pPr>
            <a:lvl4pPr marL="1028700" lvl="3"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4pPr>
            <a:lvl5pPr marL="1371600" lvl="4"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5pPr>
            <a:lvl6pPr marL="1714500" lvl="5"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6pPr>
            <a:lvl7pPr marL="2057400" lvl="6"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7pPr>
            <a:lvl8pPr marL="2400300" lvl="7"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8pPr>
            <a:lvl9pPr marL="2743200" lvl="8"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9pPr>
          </a:lstStyle>
          <a:p>
            <a:pPr algn="l">
              <a:buFont typeface="+mj-lt"/>
            </a:pPr>
            <a:r>
              <a:rPr lang="en-US" sz="2000" b="1" i="1">
                <a:sym typeface="+mn-ea"/>
              </a:rPr>
              <a:t>Garis besar dan perbedaan antara tradisional programming dengan ML programming.</a:t>
            </a:r>
            <a:endParaRPr lang="en-US" sz="2000" b="1" i="1">
              <a:sym typeface="+mn-ea"/>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0070" y="222885"/>
            <a:ext cx="11253470" cy="695960"/>
          </a:xfrm>
        </p:spPr>
        <p:txBody>
          <a:bodyPr anchor="t" anchorCtr="0">
            <a:noAutofit/>
          </a:bodyPr>
          <a:lstStyle/>
          <a:p>
            <a:pPr algn="l"/>
            <a:r>
              <a:rPr lang="en-US" sz="4000" b="1" u="sng" dirty="0">
                <a:effectLst/>
                <a:latin typeface="Times New Roman" panose="02020603050405020304" charset="0"/>
                <a:cs typeface="Times New Roman" panose="02020603050405020304" charset="0"/>
              </a:rPr>
              <a:t>Visualisasi Perbedaan Antara Tradisional Programing Dengan ML Programing</a:t>
            </a:r>
            <a:endParaRPr lang="en-US" sz="40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8" name="Picture 8" descr="FireShot Capture 004 - (24) 2.1_ Artificial Intelligence, Machine Learning, and Deep Learnin_ - www.youtube.com"/>
          <p:cNvPicPr>
            <a:picLocks noChangeAspect="1"/>
          </p:cNvPicPr>
          <p:nvPr/>
        </p:nvPicPr>
        <p:blipFill>
          <a:blip r:embed="rId1"/>
          <a:stretch>
            <a:fillRect/>
          </a:stretch>
        </p:blipFill>
        <p:spPr>
          <a:xfrm>
            <a:off x="608965" y="2235835"/>
            <a:ext cx="4615180" cy="3037840"/>
          </a:xfrm>
          <a:prstGeom prst="rect">
            <a:avLst/>
          </a:prstGeom>
        </p:spPr>
      </p:pic>
      <p:pic>
        <p:nvPicPr>
          <p:cNvPr id="10" name="Picture 9" descr="FireShot Capture 005 - (24) 2.1_ Artificial Intelligence, Machine Learning, and Deep Learnin_ - www.youtube.com"/>
          <p:cNvPicPr>
            <a:picLocks noChangeAspect="1"/>
          </p:cNvPicPr>
          <p:nvPr/>
        </p:nvPicPr>
        <p:blipFill>
          <a:blip r:embed="rId2"/>
          <a:stretch>
            <a:fillRect/>
          </a:stretch>
        </p:blipFill>
        <p:spPr>
          <a:xfrm>
            <a:off x="5606415" y="2235835"/>
            <a:ext cx="4669155" cy="303784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85775" y="306070"/>
            <a:ext cx="9011920" cy="695960"/>
          </a:xfrm>
        </p:spPr>
        <p:txBody>
          <a:bodyPr anchor="t" anchorCtr="0">
            <a:noAutofit/>
          </a:bodyPr>
          <a:lstStyle/>
          <a:p>
            <a:pPr algn="l"/>
            <a:r>
              <a:rPr lang="en-US" sz="4000" i="1">
                <a:sym typeface="+mn-ea"/>
              </a:rPr>
              <a:t>Neural Network (NN) &amp; Hubungannya Dengan Deep Learning (DL)</a:t>
            </a:r>
            <a:endParaRPr lang="en-US" sz="4000" b="1" u="sng" dirty="0">
              <a:effectLst/>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485775" y="1748790"/>
            <a:ext cx="4916805" cy="4984115"/>
          </a:xfrm>
        </p:spPr>
        <p:txBody>
          <a:bodyPr anchor="t" anchorCtr="0">
            <a:normAutofit/>
          </a:bodyPr>
          <a:lstStyle/>
          <a:p>
            <a:pPr algn="l">
              <a:buFont typeface="Arial" panose="020B0604020202020204" pitchFamily="34" charset="0"/>
            </a:pPr>
            <a:r>
              <a:rPr lang="en-US" sz="2000" i="1"/>
              <a:t>Neural Network (NN) </a:t>
            </a:r>
            <a:r>
              <a:rPr lang="en-US" sz="2000"/>
              <a:t>dikenal juga sebagai </a:t>
            </a:r>
            <a:r>
              <a:rPr lang="en-US" sz="2000" i="1"/>
              <a:t>Artificial Neural Network (ANN) </a:t>
            </a:r>
            <a:r>
              <a:rPr lang="en-US" sz="2000"/>
              <a:t>atau dalam bahasa Indonesia yaitu Jaringan Saraf Tiruan, merupakan cabang dari </a:t>
            </a:r>
            <a:r>
              <a:rPr lang="en-US" sz="2000" i="1"/>
              <a:t>Machine Learning</a:t>
            </a:r>
            <a:r>
              <a:rPr lang="en-US" sz="2000"/>
              <a:t>, nama dan struktur dari </a:t>
            </a:r>
            <a:r>
              <a:rPr lang="en-US" sz="2000" i="1"/>
              <a:t>ANN </a:t>
            </a:r>
            <a:r>
              <a:rPr lang="en-US" sz="2000"/>
              <a:t>terinspirasi dari otak manusia, yang meniru cara neuron biologis memberi sinyal dari satu neuron ke neuron lainnya.</a:t>
            </a:r>
            <a:endParaRPr lang="en-US" sz="2000"/>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10" name="Picture 10" descr="Neuron"/>
          <p:cNvPicPr>
            <a:picLocks noChangeAspect="1"/>
          </p:cNvPicPr>
          <p:nvPr/>
        </p:nvPicPr>
        <p:blipFill>
          <a:blip r:embed="rId1"/>
          <a:stretch>
            <a:fillRect/>
          </a:stretch>
        </p:blipFill>
        <p:spPr>
          <a:xfrm>
            <a:off x="5930265" y="1748790"/>
            <a:ext cx="3561080" cy="1917065"/>
          </a:xfrm>
          <a:prstGeom prst="rect">
            <a:avLst/>
          </a:prstGeom>
        </p:spPr>
      </p:pic>
      <p:pic>
        <p:nvPicPr>
          <p:cNvPr id="12" name="Picture 12" descr="97457ANN_Architecture"/>
          <p:cNvPicPr>
            <a:picLocks noChangeAspect="1"/>
          </p:cNvPicPr>
          <p:nvPr/>
        </p:nvPicPr>
        <p:blipFill>
          <a:blip r:embed="rId2"/>
          <a:stretch>
            <a:fillRect/>
          </a:stretch>
        </p:blipFill>
        <p:spPr>
          <a:xfrm>
            <a:off x="5930265" y="3973830"/>
            <a:ext cx="3567430" cy="223266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90830" y="111760"/>
            <a:ext cx="11577955" cy="695960"/>
          </a:xfrm>
        </p:spPr>
        <p:txBody>
          <a:bodyPr anchor="t" anchorCtr="0">
            <a:noAutofit/>
          </a:bodyPr>
          <a:lstStyle/>
          <a:p>
            <a:pPr algn="l"/>
            <a:r>
              <a:rPr lang="en-US" sz="4000" b="1" u="sng" dirty="0">
                <a:effectLst/>
                <a:latin typeface="Times New Roman" panose="02020603050405020304" charset="0"/>
                <a:cs typeface="Times New Roman" panose="02020603050405020304" charset="0"/>
              </a:rPr>
              <a:t>Cara Kerja Neural network</a:t>
            </a:r>
            <a:endParaRPr lang="en-US" sz="40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Subtitle 13"/>
          <p:cNvSpPr>
            <a:spLocks noGrp="1"/>
          </p:cNvSpPr>
          <p:nvPr>
            <p:ph type="subTitle" idx="1"/>
          </p:nvPr>
        </p:nvSpPr>
        <p:spPr>
          <a:xfrm>
            <a:off x="290195" y="940435"/>
            <a:ext cx="4626610" cy="5729605"/>
          </a:xfrm>
        </p:spPr>
        <p:txBody>
          <a:bodyPr anchor="t" anchorCtr="0">
            <a:noAutofit/>
          </a:bodyPr>
          <a:p>
            <a:pPr algn="l">
              <a:buFont typeface="Arial" panose="020B0604020202020204" pitchFamily="34" charset="0"/>
            </a:pPr>
            <a:r>
              <a:rPr lang="en-US" sz="1600" b="1" i="1"/>
              <a:t>Rumus Secara Matematis</a:t>
            </a:r>
            <a:r>
              <a:rPr lang="en-US" sz="1600" i="1"/>
              <a:t>:</a:t>
            </a:r>
            <a:endParaRPr lang="en-US" sz="1600" i="1"/>
          </a:p>
          <a:p>
            <a:pPr algn="l">
              <a:buFont typeface="Arial" panose="020B0604020202020204" pitchFamily="34" charset="0"/>
            </a:pPr>
            <a:endParaRPr lang="en-US" sz="1600"/>
          </a:p>
          <a:p>
            <a:pPr algn="l">
              <a:buFont typeface="Arial" panose="020B0604020202020204" pitchFamily="34" charset="0"/>
            </a:pPr>
            <a:endParaRPr lang="en-US" sz="1600"/>
          </a:p>
          <a:p>
            <a:pPr algn="l">
              <a:buFont typeface="Arial" panose="020B0604020202020204" pitchFamily="34" charset="0"/>
            </a:pPr>
            <a:endParaRPr lang="en-US" sz="1600"/>
          </a:p>
          <a:p>
            <a:pPr algn="l">
              <a:buFont typeface="Arial" panose="020B0604020202020204" pitchFamily="34" charset="0"/>
            </a:pPr>
            <a:endParaRPr lang="en-US" sz="1600"/>
          </a:p>
          <a:p>
            <a:pPr algn="l">
              <a:buFont typeface="Arial" panose="020B0604020202020204" pitchFamily="34" charset="0"/>
            </a:pPr>
            <a:endParaRPr lang="en-US" sz="1600"/>
          </a:p>
          <a:p>
            <a:pPr algn="l">
              <a:buFont typeface="Arial" panose="020B0604020202020204" pitchFamily="34" charset="0"/>
            </a:pPr>
            <a:endParaRPr lang="en-US" sz="1600"/>
          </a:p>
          <a:p>
            <a:pPr algn="l">
              <a:buFont typeface="Arial" panose="020B0604020202020204" pitchFamily="34" charset="0"/>
            </a:pPr>
            <a:endParaRPr lang="en-US" sz="1600"/>
          </a:p>
          <a:p>
            <a:pPr algn="l">
              <a:buFont typeface="Arial" panose="020B0604020202020204" pitchFamily="34" charset="0"/>
            </a:pPr>
            <a:endParaRPr lang="en-US" sz="1600"/>
          </a:p>
          <a:p>
            <a:pPr algn="l">
              <a:buFont typeface="Arial" panose="020B0604020202020204" pitchFamily="34" charset="0"/>
            </a:pPr>
            <a:endParaRPr lang="en-US" sz="1600"/>
          </a:p>
          <a:p>
            <a:pPr algn="l">
              <a:buFont typeface="Arial" panose="020B0604020202020204" pitchFamily="34" charset="0"/>
            </a:pPr>
            <a:endParaRPr lang="en-US" sz="1600"/>
          </a:p>
          <a:p>
            <a:pPr algn="l">
              <a:buFont typeface="Arial" panose="020B0604020202020204" pitchFamily="34" charset="0"/>
            </a:pPr>
            <a:r>
              <a:rPr lang="en-US" sz="1600" b="1" i="1"/>
              <a:t>Rumus Secara Program</a:t>
            </a:r>
            <a:r>
              <a:rPr lang="en-US" sz="1600" i="1"/>
              <a:t>:</a:t>
            </a:r>
            <a:br>
              <a:rPr lang="en-US" sz="1600" i="1"/>
            </a:br>
            <a:endParaRPr lang="en-US" sz="1600"/>
          </a:p>
          <a:p>
            <a:pPr algn="l">
              <a:buFont typeface="Arial" panose="020B0604020202020204" pitchFamily="34" charset="0"/>
            </a:pPr>
            <a:r>
              <a:rPr lang="en-US" sz="1600"/>
              <a:t>∑wixi + bias = w1x1 + w2x2 + w3x3 + bias</a:t>
            </a:r>
            <a:endParaRPr lang="en-US" sz="1600"/>
          </a:p>
          <a:p>
            <a:pPr algn="l">
              <a:buFont typeface="Arial" panose="020B0604020202020204" pitchFamily="34" charset="0"/>
            </a:pPr>
            <a:endParaRPr lang="en-US" sz="1600"/>
          </a:p>
          <a:p>
            <a:pPr algn="l">
              <a:buFont typeface="Arial" panose="020B0604020202020204" pitchFamily="34" charset="0"/>
            </a:pPr>
            <a:r>
              <a:rPr lang="en-US" sz="1600"/>
              <a:t>output = f(x) = 1 if ∑w1x1 + b &gt;= 0; 0 if ∑w1x1 + b &lt; 0</a:t>
            </a:r>
            <a:endParaRPr lang="en-US" sz="1600"/>
          </a:p>
          <a:p>
            <a:pPr algn="l">
              <a:buFont typeface="Arial" panose="020B0604020202020204" pitchFamily="34" charset="0"/>
            </a:pPr>
            <a:endParaRPr lang="en-US" sz="1600"/>
          </a:p>
          <a:p>
            <a:pPr algn="l">
              <a:buFont typeface="Arial" panose="020B0604020202020204" pitchFamily="34" charset="0"/>
            </a:pPr>
            <a:r>
              <a:rPr lang="en-US" sz="1600"/>
              <a:t>activation = 1/(1+e-x)</a:t>
            </a:r>
            <a:endParaRPr lang="en-US" sz="1600"/>
          </a:p>
        </p:txBody>
      </p:sp>
      <p:pic>
        <p:nvPicPr>
          <p:cNvPr id="32" name="Picture 32" descr="image654"/>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422275" y="1586230"/>
            <a:ext cx="2841625" cy="368935"/>
          </a:xfrm>
          <a:prstGeom prst="rect">
            <a:avLst/>
          </a:prstGeom>
        </p:spPr>
      </p:pic>
      <p:pic>
        <p:nvPicPr>
          <p:cNvPr id="34" name="Picture 34" descr="Heaviside Step Function"/>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422275" y="2125980"/>
            <a:ext cx="1599565" cy="1112520"/>
          </a:xfrm>
          <a:prstGeom prst="rect">
            <a:avLst/>
          </a:prstGeom>
        </p:spPr>
      </p:pic>
      <p:pic>
        <p:nvPicPr>
          <p:cNvPr id="35" name="Picture 35" descr="Sigmoid"/>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422275" y="3452495"/>
            <a:ext cx="1781810" cy="382905"/>
          </a:xfrm>
          <a:prstGeom prst="rect">
            <a:avLst/>
          </a:prstGeom>
        </p:spPr>
      </p:pic>
      <p:pic>
        <p:nvPicPr>
          <p:cNvPr id="20" name="Picture 27" descr="1_v88ySSMr7JLaIBjwr4chTw"/>
          <p:cNvPicPr>
            <a:picLocks noChangeAspect="1"/>
          </p:cNvPicPr>
          <p:nvPr/>
        </p:nvPicPr>
        <p:blipFill>
          <a:blip r:embed="rId4"/>
          <a:stretch>
            <a:fillRect/>
          </a:stretch>
        </p:blipFill>
        <p:spPr>
          <a:xfrm>
            <a:off x="5158105" y="1026160"/>
            <a:ext cx="6710680" cy="3357245"/>
          </a:xfrm>
          <a:prstGeom prst="rect">
            <a:avLst/>
          </a:prstGeom>
        </p:spPr>
      </p:pic>
      <p:pic>
        <p:nvPicPr>
          <p:cNvPr id="21" name="Picture 20" descr="1200px-Logistic-curve.svg"/>
          <p:cNvPicPr>
            <a:picLocks noChangeAspect="1"/>
          </p:cNvPicPr>
          <p:nvPr/>
        </p:nvPicPr>
        <p:blipFill>
          <a:blip r:embed="rId5"/>
          <a:stretch>
            <a:fillRect/>
          </a:stretch>
        </p:blipFill>
        <p:spPr>
          <a:xfrm>
            <a:off x="8477250" y="4473575"/>
            <a:ext cx="2905125" cy="19367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38175" y="235585"/>
            <a:ext cx="10816590" cy="695960"/>
          </a:xfrm>
        </p:spPr>
        <p:txBody>
          <a:bodyPr anchor="t" anchorCtr="0">
            <a:noAutofit/>
          </a:bodyPr>
          <a:lstStyle/>
          <a:p>
            <a:pPr algn="l"/>
            <a:r>
              <a:rPr lang="en-US" sz="4000" b="1" u="sng" dirty="0">
                <a:effectLst/>
                <a:latin typeface="Times New Roman" panose="02020603050405020304" charset="0"/>
                <a:cs typeface="Times New Roman" panose="02020603050405020304" charset="0"/>
              </a:rPr>
              <a:t>Contoh Soal Untuk Penjelasan Lebih Dalam Tentang ANN </a:t>
            </a:r>
            <a:endParaRPr lang="en-US" sz="40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30" name="Picture 30" descr="NNSoal"/>
          <p:cNvPicPr>
            <a:picLocks noChangeAspect="1"/>
          </p:cNvPicPr>
          <p:nvPr/>
        </p:nvPicPr>
        <p:blipFill>
          <a:blip r:embed="rId1"/>
          <a:stretch>
            <a:fillRect/>
          </a:stretch>
        </p:blipFill>
        <p:spPr>
          <a:xfrm>
            <a:off x="637540" y="1804035"/>
            <a:ext cx="5403215" cy="3947160"/>
          </a:xfrm>
          <a:prstGeom prst="rect">
            <a:avLst/>
          </a:prstGeom>
        </p:spPr>
      </p:pic>
      <p:pic>
        <p:nvPicPr>
          <p:cNvPr id="8" name="Picture 7"/>
          <p:cNvPicPr>
            <a:picLocks noChangeAspect="1"/>
          </p:cNvPicPr>
          <p:nvPr/>
        </p:nvPicPr>
        <p:blipFill>
          <a:blip r:embed="rId2"/>
          <a:stretch>
            <a:fillRect/>
          </a:stretch>
        </p:blipFill>
        <p:spPr>
          <a:xfrm>
            <a:off x="6186170" y="1804035"/>
            <a:ext cx="5269230" cy="447738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pic>
        <p:nvPicPr>
          <p:cNvPr id="46" name="Picture 45"/>
          <p:cNvPicPr>
            <a:picLocks noChangeAspect="1"/>
          </p:cNvPicPr>
          <p:nvPr/>
        </p:nvPicPr>
        <p:blipFill>
          <a:blip r:embed="rId1"/>
          <a:stretch>
            <a:fillRect/>
          </a:stretch>
        </p:blipFill>
        <p:spPr>
          <a:xfrm>
            <a:off x="7544435" y="-1270"/>
            <a:ext cx="4647565" cy="2722880"/>
          </a:xfrm>
          <a:prstGeom prst="rect">
            <a:avLst/>
          </a:prstGeom>
        </p:spPr>
      </p:pic>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Title 5"/>
          <p:cNvSpPr>
            <a:spLocks noGrp="1"/>
          </p:cNvSpPr>
          <p:nvPr>
            <p:ph type="ctrTitle"/>
          </p:nvPr>
        </p:nvSpPr>
        <p:spPr>
          <a:xfrm>
            <a:off x="0" y="0"/>
            <a:ext cx="2527935" cy="695960"/>
          </a:xfrm>
        </p:spPr>
        <p:txBody>
          <a:bodyPr anchor="t" anchorCtr="0">
            <a:noAutofit/>
          </a:bodyPr>
          <a:p>
            <a:pPr algn="l"/>
            <a:r>
              <a:rPr lang="en-US" sz="4000" b="1" u="sng" dirty="0">
                <a:effectLst/>
                <a:latin typeface="Times New Roman" panose="02020603050405020304" charset="0"/>
                <a:cs typeface="Times New Roman" panose="02020603050405020304" charset="0"/>
              </a:rPr>
              <a:t>Contoh Soal Untuk Penjelasan Lebih Dalam Tentang ANN </a:t>
            </a:r>
            <a:endParaRPr lang="en-US" sz="4000" b="1" u="sng" dirty="0">
              <a:effectLst/>
              <a:latin typeface="Times New Roman" panose="02020603050405020304" charset="0"/>
              <a:cs typeface="Times New Roman" panose="02020603050405020304" charset="0"/>
            </a:endParaRPr>
          </a:p>
        </p:txBody>
      </p:sp>
      <p:sp>
        <p:nvSpPr>
          <p:cNvPr id="10" name="Oval 9"/>
          <p:cNvSpPr/>
          <p:nvPr/>
        </p:nvSpPr>
        <p:spPr>
          <a:xfrm>
            <a:off x="2817495" y="2809240"/>
            <a:ext cx="504825" cy="466090"/>
          </a:xfrm>
          <a:prstGeom prst="ellipse">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Oval 11"/>
          <p:cNvSpPr/>
          <p:nvPr/>
        </p:nvSpPr>
        <p:spPr>
          <a:xfrm>
            <a:off x="5222875" y="2031365"/>
            <a:ext cx="504825" cy="466090"/>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Oval 12"/>
          <p:cNvSpPr/>
          <p:nvPr/>
        </p:nvSpPr>
        <p:spPr>
          <a:xfrm>
            <a:off x="5222875" y="3517900"/>
            <a:ext cx="504825" cy="466090"/>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5222875" y="5004435"/>
            <a:ext cx="504825" cy="466090"/>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Oval 14"/>
          <p:cNvSpPr/>
          <p:nvPr/>
        </p:nvSpPr>
        <p:spPr>
          <a:xfrm>
            <a:off x="7742555" y="3517900"/>
            <a:ext cx="504825" cy="466090"/>
          </a:xfrm>
          <a:prstGeom prst="ellipse">
            <a:avLst/>
          </a:prstGeom>
          <a:solidFill>
            <a:srgbClr val="00B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2817495" y="4175125"/>
            <a:ext cx="504825" cy="466090"/>
          </a:xfrm>
          <a:prstGeom prst="ellipse">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18" name="Straight Connector 17"/>
          <p:cNvCxnSpPr>
            <a:stCxn id="10" idx="6"/>
            <a:endCxn id="12" idx="2"/>
          </p:cNvCxnSpPr>
          <p:nvPr/>
        </p:nvCxnSpPr>
        <p:spPr>
          <a:xfrm flipV="1">
            <a:off x="3322320" y="2264410"/>
            <a:ext cx="1900555" cy="777875"/>
          </a:xfrm>
          <a:prstGeom prst="line">
            <a:avLst/>
          </a:prstGeom>
          <a:ln>
            <a:solidFill>
              <a:schemeClr val="accent1">
                <a:lumMod val="50000"/>
              </a:schemeClr>
            </a:solidFill>
          </a:ln>
        </p:spPr>
        <p:style>
          <a:lnRef idx="2">
            <a:schemeClr val="accent1"/>
          </a:lnRef>
          <a:fillRef idx="0">
            <a:srgbClr val="FFFFFF"/>
          </a:fillRef>
          <a:effectRef idx="0">
            <a:srgbClr val="FFFFFF"/>
          </a:effectRef>
          <a:fontRef idx="minor">
            <a:schemeClr val="tx1"/>
          </a:fontRef>
        </p:style>
      </p:cxnSp>
      <p:cxnSp>
        <p:nvCxnSpPr>
          <p:cNvPr id="19" name="Straight Connector 18"/>
          <p:cNvCxnSpPr>
            <a:stCxn id="10" idx="6"/>
            <a:endCxn id="13" idx="2"/>
          </p:cNvCxnSpPr>
          <p:nvPr/>
        </p:nvCxnSpPr>
        <p:spPr>
          <a:xfrm>
            <a:off x="3322320" y="3042285"/>
            <a:ext cx="1900555" cy="708660"/>
          </a:xfrm>
          <a:prstGeom prst="line">
            <a:avLst/>
          </a:prstGeom>
          <a:ln>
            <a:solidFill>
              <a:srgbClr val="FFC000"/>
            </a:solidFill>
          </a:ln>
        </p:spPr>
        <p:style>
          <a:lnRef idx="2">
            <a:schemeClr val="accent1"/>
          </a:lnRef>
          <a:fillRef idx="0">
            <a:srgbClr val="FFFFFF"/>
          </a:fillRef>
          <a:effectRef idx="0">
            <a:srgbClr val="FFFFFF"/>
          </a:effectRef>
          <a:fontRef idx="minor">
            <a:schemeClr val="tx1"/>
          </a:fontRef>
        </p:style>
      </p:cxnSp>
      <p:cxnSp>
        <p:nvCxnSpPr>
          <p:cNvPr id="20" name="Straight Connector 19"/>
          <p:cNvCxnSpPr>
            <a:stCxn id="10" idx="6"/>
            <a:endCxn id="14" idx="2"/>
          </p:cNvCxnSpPr>
          <p:nvPr/>
        </p:nvCxnSpPr>
        <p:spPr>
          <a:xfrm>
            <a:off x="3322320" y="3042285"/>
            <a:ext cx="1900555" cy="219519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21" name="Straight Connector 20"/>
          <p:cNvCxnSpPr>
            <a:stCxn id="16" idx="6"/>
            <a:endCxn id="12" idx="2"/>
          </p:cNvCxnSpPr>
          <p:nvPr/>
        </p:nvCxnSpPr>
        <p:spPr>
          <a:xfrm flipV="1">
            <a:off x="3322320" y="2264410"/>
            <a:ext cx="1900555" cy="2143760"/>
          </a:xfrm>
          <a:prstGeom prst="line">
            <a:avLst/>
          </a:prstGeom>
          <a:ln>
            <a:solidFill>
              <a:srgbClr val="00B050"/>
            </a:solidFill>
          </a:ln>
        </p:spPr>
        <p:style>
          <a:lnRef idx="2">
            <a:schemeClr val="accent1"/>
          </a:lnRef>
          <a:fillRef idx="0">
            <a:srgbClr val="FFFFFF"/>
          </a:fillRef>
          <a:effectRef idx="0">
            <a:srgbClr val="FFFFFF"/>
          </a:effectRef>
          <a:fontRef idx="minor">
            <a:schemeClr val="tx1"/>
          </a:fontRef>
        </p:style>
      </p:cxnSp>
      <p:cxnSp>
        <p:nvCxnSpPr>
          <p:cNvPr id="22" name="Straight Connector 21"/>
          <p:cNvCxnSpPr>
            <a:stCxn id="16" idx="6"/>
            <a:endCxn id="13" idx="2"/>
          </p:cNvCxnSpPr>
          <p:nvPr/>
        </p:nvCxnSpPr>
        <p:spPr>
          <a:xfrm flipV="1">
            <a:off x="3322320" y="3750945"/>
            <a:ext cx="1900555" cy="657225"/>
          </a:xfrm>
          <a:prstGeom prst="line">
            <a:avLst/>
          </a:prstGeom>
          <a:ln>
            <a:solidFill>
              <a:srgbClr val="24E1E8"/>
            </a:solidFill>
          </a:ln>
        </p:spPr>
        <p:style>
          <a:lnRef idx="2">
            <a:schemeClr val="accent1"/>
          </a:lnRef>
          <a:fillRef idx="0">
            <a:srgbClr val="FFFFFF"/>
          </a:fillRef>
          <a:effectRef idx="0">
            <a:srgbClr val="FFFFFF"/>
          </a:effectRef>
          <a:fontRef idx="minor">
            <a:schemeClr val="tx1"/>
          </a:fontRef>
        </p:style>
      </p:cxnSp>
      <p:cxnSp>
        <p:nvCxnSpPr>
          <p:cNvPr id="23" name="Straight Connector 22"/>
          <p:cNvCxnSpPr>
            <a:stCxn id="16" idx="6"/>
            <a:endCxn id="14" idx="2"/>
          </p:cNvCxnSpPr>
          <p:nvPr/>
        </p:nvCxnSpPr>
        <p:spPr>
          <a:xfrm>
            <a:off x="3322320" y="4408170"/>
            <a:ext cx="1900555" cy="829310"/>
          </a:xfrm>
          <a:prstGeom prst="line">
            <a:avLst/>
          </a:prstGeom>
          <a:ln>
            <a:solidFill>
              <a:srgbClr val="F33BE4"/>
            </a:solidFill>
          </a:ln>
        </p:spPr>
        <p:style>
          <a:lnRef idx="2">
            <a:schemeClr val="accent1"/>
          </a:lnRef>
          <a:fillRef idx="0">
            <a:srgbClr val="FFFFFF"/>
          </a:fillRef>
          <a:effectRef idx="0">
            <a:srgbClr val="FFFFFF"/>
          </a:effectRef>
          <a:fontRef idx="minor">
            <a:schemeClr val="tx1"/>
          </a:fontRef>
        </p:style>
      </p:cxnSp>
      <p:cxnSp>
        <p:nvCxnSpPr>
          <p:cNvPr id="24" name="Straight Connector 23"/>
          <p:cNvCxnSpPr>
            <a:stCxn id="12" idx="6"/>
            <a:endCxn id="15" idx="2"/>
          </p:cNvCxnSpPr>
          <p:nvPr/>
        </p:nvCxnSpPr>
        <p:spPr>
          <a:xfrm>
            <a:off x="5727700" y="2264410"/>
            <a:ext cx="2014855" cy="148653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26" name="Straight Connector 25"/>
          <p:cNvCxnSpPr>
            <a:stCxn id="14" idx="6"/>
            <a:endCxn id="15" idx="2"/>
          </p:cNvCxnSpPr>
          <p:nvPr/>
        </p:nvCxnSpPr>
        <p:spPr>
          <a:xfrm flipV="1">
            <a:off x="5727700" y="3750945"/>
            <a:ext cx="2014855" cy="1486535"/>
          </a:xfrm>
          <a:prstGeom prst="line">
            <a:avLst/>
          </a:prstGeom>
          <a:ln>
            <a:solidFill>
              <a:schemeClr val="accent1">
                <a:lumMod val="50000"/>
              </a:schemeClr>
            </a:solidFill>
          </a:ln>
        </p:spPr>
        <p:style>
          <a:lnRef idx="2">
            <a:schemeClr val="accent1"/>
          </a:lnRef>
          <a:fillRef idx="0">
            <a:srgbClr val="FFFFFF"/>
          </a:fillRef>
          <a:effectRef idx="0">
            <a:srgbClr val="FFFFFF"/>
          </a:effectRef>
          <a:fontRef idx="minor">
            <a:schemeClr val="tx1"/>
          </a:fontRef>
        </p:style>
      </p:cxnSp>
      <p:sp>
        <p:nvSpPr>
          <p:cNvPr id="27" name="Oval 26"/>
          <p:cNvSpPr/>
          <p:nvPr/>
        </p:nvSpPr>
        <p:spPr>
          <a:xfrm>
            <a:off x="4556125" y="1550670"/>
            <a:ext cx="180975" cy="17145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28" name="Straight Connector 27"/>
          <p:cNvCxnSpPr>
            <a:stCxn id="13" idx="6"/>
            <a:endCxn id="15" idx="2"/>
          </p:cNvCxnSpPr>
          <p:nvPr/>
        </p:nvCxnSpPr>
        <p:spPr>
          <a:xfrm>
            <a:off x="5727700" y="3750945"/>
            <a:ext cx="2014855" cy="0"/>
          </a:xfrm>
          <a:prstGeom prst="line">
            <a:avLst/>
          </a:prstGeom>
          <a:ln>
            <a:solidFill>
              <a:srgbClr val="FFC000"/>
            </a:solidFill>
          </a:ln>
        </p:spPr>
        <p:style>
          <a:lnRef idx="2">
            <a:schemeClr val="accent1"/>
          </a:lnRef>
          <a:fillRef idx="0">
            <a:srgbClr val="FFFFFF"/>
          </a:fillRef>
          <a:effectRef idx="0">
            <a:srgbClr val="FFFFFF"/>
          </a:effectRef>
          <a:fontRef idx="minor">
            <a:schemeClr val="tx1"/>
          </a:fontRef>
        </p:style>
      </p:cxnSp>
      <p:sp>
        <p:nvSpPr>
          <p:cNvPr id="29" name="Oval 28"/>
          <p:cNvSpPr/>
          <p:nvPr/>
        </p:nvSpPr>
        <p:spPr>
          <a:xfrm>
            <a:off x="4556125" y="5681345"/>
            <a:ext cx="180975" cy="17145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1" name="Oval 30"/>
          <p:cNvSpPr/>
          <p:nvPr/>
        </p:nvSpPr>
        <p:spPr>
          <a:xfrm>
            <a:off x="8607425" y="3135630"/>
            <a:ext cx="180975" cy="17145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 name="Oval 31"/>
          <p:cNvSpPr/>
          <p:nvPr/>
        </p:nvSpPr>
        <p:spPr>
          <a:xfrm>
            <a:off x="5874385" y="3103880"/>
            <a:ext cx="180975" cy="17145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33" name="Straight Connector 32"/>
          <p:cNvCxnSpPr>
            <a:stCxn id="12" idx="1"/>
          </p:cNvCxnSpPr>
          <p:nvPr/>
        </p:nvCxnSpPr>
        <p:spPr>
          <a:xfrm flipH="1" flipV="1">
            <a:off x="4736465" y="1694180"/>
            <a:ext cx="560070" cy="40513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34" name="Straight Connector 33"/>
          <p:cNvCxnSpPr>
            <a:stCxn id="14" idx="3"/>
            <a:endCxn id="29" idx="6"/>
          </p:cNvCxnSpPr>
          <p:nvPr/>
        </p:nvCxnSpPr>
        <p:spPr>
          <a:xfrm flipH="1">
            <a:off x="4737100" y="5402580"/>
            <a:ext cx="559435" cy="36449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35" name="Straight Connector 34"/>
          <p:cNvCxnSpPr>
            <a:stCxn id="13" idx="7"/>
            <a:endCxn id="32" idx="3"/>
          </p:cNvCxnSpPr>
          <p:nvPr/>
        </p:nvCxnSpPr>
        <p:spPr>
          <a:xfrm flipV="1">
            <a:off x="5654040" y="3249930"/>
            <a:ext cx="247015" cy="33591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36" name="Straight Connector 35"/>
          <p:cNvCxnSpPr>
            <a:stCxn id="15" idx="7"/>
            <a:endCxn id="31" idx="3"/>
          </p:cNvCxnSpPr>
          <p:nvPr/>
        </p:nvCxnSpPr>
        <p:spPr>
          <a:xfrm flipV="1">
            <a:off x="8173720" y="3281680"/>
            <a:ext cx="460375" cy="30416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37" name="Text Box 36"/>
          <p:cNvSpPr txBox="1"/>
          <p:nvPr/>
        </p:nvSpPr>
        <p:spPr>
          <a:xfrm>
            <a:off x="2860040" y="3307080"/>
            <a:ext cx="463550" cy="368300"/>
          </a:xfrm>
          <a:prstGeom prst="rect">
            <a:avLst/>
          </a:prstGeom>
          <a:noFill/>
        </p:spPr>
        <p:txBody>
          <a:bodyPr wrap="square" rtlCol="0">
            <a:spAutoFit/>
          </a:bodyPr>
          <a:p>
            <a:r>
              <a:rPr lang="en-US"/>
              <a:t>X1</a:t>
            </a:r>
            <a:endParaRPr lang="en-US"/>
          </a:p>
        </p:txBody>
      </p:sp>
      <p:sp>
        <p:nvSpPr>
          <p:cNvPr id="38" name="Text Box 37"/>
          <p:cNvSpPr txBox="1"/>
          <p:nvPr/>
        </p:nvSpPr>
        <p:spPr>
          <a:xfrm>
            <a:off x="2858770" y="4668520"/>
            <a:ext cx="463550" cy="368300"/>
          </a:xfrm>
          <a:prstGeom prst="rect">
            <a:avLst/>
          </a:prstGeom>
          <a:noFill/>
        </p:spPr>
        <p:txBody>
          <a:bodyPr wrap="square" rtlCol="0">
            <a:spAutoFit/>
          </a:bodyPr>
          <a:p>
            <a:r>
              <a:rPr lang="en-US"/>
              <a:t>X2</a:t>
            </a:r>
            <a:endParaRPr lang="en-US"/>
          </a:p>
        </p:txBody>
      </p:sp>
      <p:sp>
        <p:nvSpPr>
          <p:cNvPr id="39" name="Text Box 38"/>
          <p:cNvSpPr txBox="1"/>
          <p:nvPr/>
        </p:nvSpPr>
        <p:spPr>
          <a:xfrm>
            <a:off x="5243830" y="2519680"/>
            <a:ext cx="463550" cy="368300"/>
          </a:xfrm>
          <a:prstGeom prst="rect">
            <a:avLst/>
          </a:prstGeom>
          <a:noFill/>
        </p:spPr>
        <p:txBody>
          <a:bodyPr wrap="square" rtlCol="0">
            <a:spAutoFit/>
          </a:bodyPr>
          <a:p>
            <a:r>
              <a:rPr lang="en-US"/>
              <a:t>X3</a:t>
            </a:r>
            <a:endParaRPr lang="en-US"/>
          </a:p>
        </p:txBody>
      </p:sp>
      <p:sp>
        <p:nvSpPr>
          <p:cNvPr id="40" name="Text Box 39"/>
          <p:cNvSpPr txBox="1"/>
          <p:nvPr/>
        </p:nvSpPr>
        <p:spPr>
          <a:xfrm>
            <a:off x="5227955" y="4043680"/>
            <a:ext cx="463550" cy="368300"/>
          </a:xfrm>
          <a:prstGeom prst="rect">
            <a:avLst/>
          </a:prstGeom>
          <a:noFill/>
        </p:spPr>
        <p:txBody>
          <a:bodyPr wrap="square" rtlCol="0">
            <a:spAutoFit/>
          </a:bodyPr>
          <a:p>
            <a:r>
              <a:rPr lang="en-US"/>
              <a:t>X4</a:t>
            </a:r>
            <a:endParaRPr lang="en-US"/>
          </a:p>
        </p:txBody>
      </p:sp>
      <p:sp>
        <p:nvSpPr>
          <p:cNvPr id="41" name="Text Box 40"/>
          <p:cNvSpPr txBox="1"/>
          <p:nvPr/>
        </p:nvSpPr>
        <p:spPr>
          <a:xfrm>
            <a:off x="5243830" y="5529580"/>
            <a:ext cx="463550" cy="368300"/>
          </a:xfrm>
          <a:prstGeom prst="rect">
            <a:avLst/>
          </a:prstGeom>
          <a:noFill/>
        </p:spPr>
        <p:txBody>
          <a:bodyPr wrap="square" rtlCol="0">
            <a:spAutoFit/>
          </a:bodyPr>
          <a:p>
            <a:r>
              <a:rPr lang="en-US"/>
              <a:t>X5</a:t>
            </a:r>
            <a:endParaRPr lang="en-US"/>
          </a:p>
        </p:txBody>
      </p:sp>
      <p:sp>
        <p:nvSpPr>
          <p:cNvPr id="42" name="Text Box 41"/>
          <p:cNvSpPr txBox="1"/>
          <p:nvPr/>
        </p:nvSpPr>
        <p:spPr>
          <a:xfrm>
            <a:off x="7769225" y="4039870"/>
            <a:ext cx="463550" cy="368300"/>
          </a:xfrm>
          <a:prstGeom prst="rect">
            <a:avLst/>
          </a:prstGeom>
          <a:noFill/>
        </p:spPr>
        <p:txBody>
          <a:bodyPr wrap="square" rtlCol="0">
            <a:spAutoFit/>
          </a:bodyPr>
          <a:p>
            <a:r>
              <a:rPr lang="en-US"/>
              <a:t>X6</a:t>
            </a:r>
            <a:endParaRPr lang="en-US"/>
          </a:p>
        </p:txBody>
      </p:sp>
      <p:sp>
        <p:nvSpPr>
          <p:cNvPr id="43" name="Text Box 42"/>
          <p:cNvSpPr txBox="1"/>
          <p:nvPr/>
        </p:nvSpPr>
        <p:spPr>
          <a:xfrm>
            <a:off x="4414520" y="1160780"/>
            <a:ext cx="463550" cy="368300"/>
          </a:xfrm>
          <a:prstGeom prst="rect">
            <a:avLst/>
          </a:prstGeom>
          <a:noFill/>
        </p:spPr>
        <p:txBody>
          <a:bodyPr wrap="square" rtlCol="0">
            <a:spAutoFit/>
          </a:bodyPr>
          <a:p>
            <a:r>
              <a:rPr lang="en-US"/>
              <a:t>B1</a:t>
            </a:r>
            <a:endParaRPr lang="en-US"/>
          </a:p>
        </p:txBody>
      </p:sp>
      <p:sp>
        <p:nvSpPr>
          <p:cNvPr id="44" name="Text Box 43"/>
          <p:cNvSpPr txBox="1"/>
          <p:nvPr/>
        </p:nvSpPr>
        <p:spPr>
          <a:xfrm>
            <a:off x="6045835" y="3004185"/>
            <a:ext cx="463550" cy="368300"/>
          </a:xfrm>
          <a:prstGeom prst="rect">
            <a:avLst/>
          </a:prstGeom>
          <a:noFill/>
        </p:spPr>
        <p:txBody>
          <a:bodyPr wrap="square" rtlCol="0">
            <a:spAutoFit/>
          </a:bodyPr>
          <a:p>
            <a:r>
              <a:rPr lang="en-US"/>
              <a:t>B2</a:t>
            </a:r>
            <a:endParaRPr lang="en-US"/>
          </a:p>
        </p:txBody>
      </p:sp>
      <p:sp>
        <p:nvSpPr>
          <p:cNvPr id="45" name="Text Box 44"/>
          <p:cNvSpPr txBox="1"/>
          <p:nvPr/>
        </p:nvSpPr>
        <p:spPr>
          <a:xfrm>
            <a:off x="4414520" y="5932170"/>
            <a:ext cx="463550" cy="368300"/>
          </a:xfrm>
          <a:prstGeom prst="rect">
            <a:avLst/>
          </a:prstGeom>
          <a:noFill/>
        </p:spPr>
        <p:txBody>
          <a:bodyPr wrap="square" rtlCol="0">
            <a:spAutoFit/>
          </a:bodyPr>
          <a:p>
            <a:r>
              <a:rPr lang="en-US"/>
              <a:t>B3</a:t>
            </a:r>
            <a:endParaRPr lang="en-US"/>
          </a:p>
        </p:txBody>
      </p:sp>
      <p:sp>
        <p:nvSpPr>
          <p:cNvPr id="48" name="Text Box 47"/>
          <p:cNvSpPr txBox="1"/>
          <p:nvPr/>
        </p:nvSpPr>
        <p:spPr>
          <a:xfrm>
            <a:off x="4427855" y="2074545"/>
            <a:ext cx="558800" cy="368300"/>
          </a:xfrm>
          <a:prstGeom prst="rect">
            <a:avLst/>
          </a:prstGeom>
          <a:noFill/>
        </p:spPr>
        <p:txBody>
          <a:bodyPr wrap="square" rtlCol="0">
            <a:spAutoFit/>
          </a:bodyPr>
          <a:p>
            <a:r>
              <a:rPr lang="en-US">
                <a:solidFill>
                  <a:schemeClr val="accent1">
                    <a:lumMod val="50000"/>
                  </a:schemeClr>
                </a:solidFill>
              </a:rPr>
              <a:t>W1</a:t>
            </a:r>
            <a:endParaRPr lang="en-US">
              <a:solidFill>
                <a:schemeClr val="accent1">
                  <a:lumMod val="50000"/>
                </a:schemeClr>
              </a:solidFill>
            </a:endParaRPr>
          </a:p>
        </p:txBody>
      </p:sp>
      <p:sp>
        <p:nvSpPr>
          <p:cNvPr id="49" name="Text Box 48"/>
          <p:cNvSpPr txBox="1"/>
          <p:nvPr/>
        </p:nvSpPr>
        <p:spPr>
          <a:xfrm>
            <a:off x="4736465" y="3260090"/>
            <a:ext cx="560070" cy="368300"/>
          </a:xfrm>
          <a:prstGeom prst="rect">
            <a:avLst/>
          </a:prstGeom>
          <a:noFill/>
        </p:spPr>
        <p:txBody>
          <a:bodyPr wrap="square" rtlCol="0">
            <a:spAutoFit/>
          </a:bodyPr>
          <a:p>
            <a:r>
              <a:rPr lang="en-US">
                <a:solidFill>
                  <a:srgbClr val="FFC000"/>
                </a:solidFill>
              </a:rPr>
              <a:t>W2</a:t>
            </a:r>
            <a:endParaRPr lang="en-US">
              <a:solidFill>
                <a:srgbClr val="FFC000"/>
              </a:solidFill>
            </a:endParaRPr>
          </a:p>
        </p:txBody>
      </p:sp>
      <p:sp>
        <p:nvSpPr>
          <p:cNvPr id="50" name="Text Box 49"/>
          <p:cNvSpPr txBox="1"/>
          <p:nvPr/>
        </p:nvSpPr>
        <p:spPr>
          <a:xfrm>
            <a:off x="4878070" y="4572000"/>
            <a:ext cx="577215" cy="368300"/>
          </a:xfrm>
          <a:prstGeom prst="rect">
            <a:avLst/>
          </a:prstGeom>
          <a:noFill/>
        </p:spPr>
        <p:txBody>
          <a:bodyPr wrap="square" rtlCol="0">
            <a:spAutoFit/>
          </a:bodyPr>
          <a:p>
            <a:r>
              <a:rPr lang="en-US">
                <a:solidFill>
                  <a:srgbClr val="FF0000"/>
                </a:solidFill>
              </a:rPr>
              <a:t>W3</a:t>
            </a:r>
            <a:endParaRPr lang="en-US">
              <a:solidFill>
                <a:srgbClr val="FF0000"/>
              </a:solidFill>
            </a:endParaRPr>
          </a:p>
        </p:txBody>
      </p:sp>
      <p:sp>
        <p:nvSpPr>
          <p:cNvPr id="51" name="Text Box 50"/>
          <p:cNvSpPr txBox="1"/>
          <p:nvPr/>
        </p:nvSpPr>
        <p:spPr>
          <a:xfrm>
            <a:off x="4061460" y="2788285"/>
            <a:ext cx="577215" cy="368300"/>
          </a:xfrm>
          <a:prstGeom prst="rect">
            <a:avLst/>
          </a:prstGeom>
          <a:noFill/>
        </p:spPr>
        <p:txBody>
          <a:bodyPr wrap="square" rtlCol="0">
            <a:spAutoFit/>
          </a:bodyPr>
          <a:p>
            <a:r>
              <a:rPr lang="en-US">
                <a:solidFill>
                  <a:srgbClr val="00B050"/>
                </a:solidFill>
              </a:rPr>
              <a:t>W4</a:t>
            </a:r>
            <a:endParaRPr lang="en-US">
              <a:solidFill>
                <a:srgbClr val="00B050"/>
              </a:solidFill>
            </a:endParaRPr>
          </a:p>
        </p:txBody>
      </p:sp>
      <p:sp>
        <p:nvSpPr>
          <p:cNvPr id="52" name="Text Box 51"/>
          <p:cNvSpPr txBox="1"/>
          <p:nvPr/>
        </p:nvSpPr>
        <p:spPr>
          <a:xfrm>
            <a:off x="4225925" y="3641725"/>
            <a:ext cx="577215" cy="368300"/>
          </a:xfrm>
          <a:prstGeom prst="rect">
            <a:avLst/>
          </a:prstGeom>
          <a:noFill/>
        </p:spPr>
        <p:txBody>
          <a:bodyPr wrap="square" rtlCol="0">
            <a:spAutoFit/>
          </a:bodyPr>
          <a:p>
            <a:r>
              <a:rPr lang="en-US">
                <a:solidFill>
                  <a:srgbClr val="24E1E8"/>
                </a:solidFill>
              </a:rPr>
              <a:t>W5</a:t>
            </a:r>
            <a:endParaRPr lang="en-US">
              <a:solidFill>
                <a:srgbClr val="24E1E8"/>
              </a:solidFill>
            </a:endParaRPr>
          </a:p>
        </p:txBody>
      </p:sp>
      <p:sp>
        <p:nvSpPr>
          <p:cNvPr id="53" name="Text Box 52"/>
          <p:cNvSpPr txBox="1"/>
          <p:nvPr/>
        </p:nvSpPr>
        <p:spPr>
          <a:xfrm>
            <a:off x="4061460" y="4869180"/>
            <a:ext cx="577215" cy="368300"/>
          </a:xfrm>
          <a:prstGeom prst="rect">
            <a:avLst/>
          </a:prstGeom>
          <a:noFill/>
        </p:spPr>
        <p:txBody>
          <a:bodyPr wrap="square" rtlCol="0">
            <a:spAutoFit/>
          </a:bodyPr>
          <a:p>
            <a:r>
              <a:rPr lang="en-US">
                <a:solidFill>
                  <a:srgbClr val="F33BE4"/>
                </a:solidFill>
              </a:rPr>
              <a:t>W6</a:t>
            </a:r>
            <a:endParaRPr lang="en-US">
              <a:solidFill>
                <a:srgbClr val="F33BE4"/>
              </a:solidFill>
            </a:endParaRPr>
          </a:p>
        </p:txBody>
      </p:sp>
      <p:sp>
        <p:nvSpPr>
          <p:cNvPr id="54" name="Text Box 53"/>
          <p:cNvSpPr txBox="1"/>
          <p:nvPr/>
        </p:nvSpPr>
        <p:spPr>
          <a:xfrm>
            <a:off x="7212965" y="3135630"/>
            <a:ext cx="577215" cy="368300"/>
          </a:xfrm>
          <a:prstGeom prst="rect">
            <a:avLst/>
          </a:prstGeom>
          <a:noFill/>
        </p:spPr>
        <p:txBody>
          <a:bodyPr wrap="square" rtlCol="0">
            <a:spAutoFit/>
          </a:bodyPr>
          <a:p>
            <a:r>
              <a:rPr lang="en-US">
                <a:solidFill>
                  <a:srgbClr val="FF0000"/>
                </a:solidFill>
              </a:rPr>
              <a:t>W7</a:t>
            </a:r>
            <a:endParaRPr lang="en-US">
              <a:solidFill>
                <a:srgbClr val="FF0000"/>
              </a:solidFill>
            </a:endParaRPr>
          </a:p>
        </p:txBody>
      </p:sp>
      <p:sp>
        <p:nvSpPr>
          <p:cNvPr id="55" name="Text Box 54"/>
          <p:cNvSpPr txBox="1"/>
          <p:nvPr/>
        </p:nvSpPr>
        <p:spPr>
          <a:xfrm>
            <a:off x="6055360" y="3750945"/>
            <a:ext cx="577215" cy="368300"/>
          </a:xfrm>
          <a:prstGeom prst="rect">
            <a:avLst/>
          </a:prstGeom>
          <a:noFill/>
        </p:spPr>
        <p:txBody>
          <a:bodyPr wrap="square" rtlCol="0">
            <a:spAutoFit/>
          </a:bodyPr>
          <a:p>
            <a:r>
              <a:rPr lang="en-US">
                <a:solidFill>
                  <a:srgbClr val="FFC000"/>
                </a:solidFill>
              </a:rPr>
              <a:t>W8</a:t>
            </a:r>
            <a:endParaRPr lang="en-US">
              <a:solidFill>
                <a:srgbClr val="FFC000"/>
              </a:solidFill>
            </a:endParaRPr>
          </a:p>
        </p:txBody>
      </p:sp>
      <p:sp>
        <p:nvSpPr>
          <p:cNvPr id="56" name="Text Box 55"/>
          <p:cNvSpPr txBox="1"/>
          <p:nvPr/>
        </p:nvSpPr>
        <p:spPr>
          <a:xfrm>
            <a:off x="7071995" y="4156075"/>
            <a:ext cx="577215" cy="368300"/>
          </a:xfrm>
          <a:prstGeom prst="rect">
            <a:avLst/>
          </a:prstGeom>
          <a:noFill/>
        </p:spPr>
        <p:txBody>
          <a:bodyPr wrap="square" rtlCol="0">
            <a:spAutoFit/>
          </a:bodyPr>
          <a:p>
            <a:r>
              <a:rPr lang="en-US">
                <a:solidFill>
                  <a:schemeClr val="accent1">
                    <a:lumMod val="50000"/>
                  </a:schemeClr>
                </a:solidFill>
              </a:rPr>
              <a:t>W9</a:t>
            </a:r>
            <a:endParaRPr lang="en-US">
              <a:solidFill>
                <a:schemeClr val="accent1">
                  <a:lumMod val="50000"/>
                </a:schemeClr>
              </a:solidFill>
            </a:endParaRPr>
          </a:p>
        </p:txBody>
      </p:sp>
      <p:sp>
        <p:nvSpPr>
          <p:cNvPr id="100" name="Text Box 99"/>
          <p:cNvSpPr txBox="1"/>
          <p:nvPr/>
        </p:nvSpPr>
        <p:spPr>
          <a:xfrm>
            <a:off x="8607425" y="3754755"/>
            <a:ext cx="3580765" cy="1476375"/>
          </a:xfrm>
          <a:prstGeom prst="rect">
            <a:avLst/>
          </a:prstGeom>
          <a:noFill/>
          <a:ln w="9525">
            <a:noFill/>
          </a:ln>
        </p:spPr>
        <p:txBody>
          <a:bodyPr wrap="square">
            <a:spAutoFit/>
          </a:bodyPr>
          <a:p>
            <a:pPr indent="0"/>
            <a:r>
              <a:rPr lang="en-US" b="0">
                <a:latin typeface="Times New Roman" panose="02020603050405020304" charset="0"/>
                <a:ea typeface="SimSun" panose="02010600030101010101" pitchFamily="2" charset="-122"/>
              </a:rPr>
              <a:t>x3 = 1/  (1 + e</a:t>
            </a:r>
            <a:r>
              <a:rPr lang="en-US" b="0" baseline="30000">
                <a:latin typeface="Times New Roman" panose="02020603050405020304" charset="0"/>
                <a:ea typeface="SimSun" panose="02010600030101010101" pitchFamily="2" charset="-122"/>
              </a:rPr>
              <a:t>-x</a:t>
            </a:r>
            <a:r>
              <a:rPr lang="en-US" b="0">
                <a:latin typeface="Times New Roman" panose="02020603050405020304" charset="0"/>
                <a:ea typeface="SimSun" panose="02010600030101010101" pitchFamily="2" charset="-122"/>
              </a:rPr>
              <a:t>)     = 1 / (1 + e</a:t>
            </a:r>
            <a:r>
              <a:rPr lang="en-US" b="0" baseline="30000">
                <a:latin typeface="Times New Roman" panose="02020603050405020304" charset="0"/>
                <a:ea typeface="SimSun" panose="02010600030101010101" pitchFamily="2" charset="-122"/>
              </a:rPr>
              <a:t>-1,15</a:t>
            </a:r>
            <a:r>
              <a:rPr lang="en-US" b="0">
                <a:latin typeface="Times New Roman" panose="02020603050405020304" charset="0"/>
                <a:ea typeface="SimSun" panose="02010600030101010101" pitchFamily="2" charset="-122"/>
              </a:rPr>
              <a:t>)     = 1 / (1 + 0,316063)     = 0,7602499389 (ini adalah nilai keluaran untuk x3)</a:t>
            </a:r>
            <a:endParaRPr lang="en-US" b="0">
              <a:latin typeface="Times New Roman" panose="02020603050405020304" charset="0"/>
              <a:ea typeface="SimSun" panose="02010600030101010101" pitchFamily="2" charset="-122"/>
            </a:endParaRPr>
          </a:p>
        </p:txBody>
      </p:sp>
      <p:sp>
        <p:nvSpPr>
          <p:cNvPr id="102" name="Text Box 101"/>
          <p:cNvSpPr txBox="1"/>
          <p:nvPr/>
        </p:nvSpPr>
        <p:spPr>
          <a:xfrm>
            <a:off x="2071370" y="0"/>
            <a:ext cx="4401820" cy="1753235"/>
          </a:xfrm>
          <a:prstGeom prst="rect">
            <a:avLst/>
          </a:prstGeom>
          <a:noFill/>
          <a:ln w="9525">
            <a:noFill/>
          </a:ln>
        </p:spPr>
        <p:txBody>
          <a:bodyPr wrap="square">
            <a:spAutoFit/>
          </a:bodyPr>
          <a:p>
            <a:pPr indent="0"/>
            <a:r>
              <a:rPr lang="en-US" b="0">
                <a:latin typeface="Times New Roman" panose="02020603050405020304" charset="0"/>
                <a:ea typeface="SimSun" panose="02010600030101010101" pitchFamily="2" charset="-122"/>
              </a:rPr>
              <a:t>x3 = (x1 . w1) + (x2 . w4) + b1     = (1 . 0,15) + (0 . 0,1) + 1     = 0,15 + 0 + 1     = 1,15 (lebih dari 0,5 maka node/neuron di aktifkan berikan nilai aktifasi)</a:t>
            </a:r>
            <a:endParaRPr lang="en-US" b="0">
              <a:latin typeface="Times New Roman" panose="02020603050405020304" charset="0"/>
              <a:ea typeface="SimSun" panose="02010600030101010101" pitchFamily="2" charset="-122"/>
            </a:endParaRPr>
          </a:p>
        </p:txBody>
      </p:sp>
      <p:sp>
        <p:nvSpPr>
          <p:cNvPr id="61" name="Text Box 60"/>
          <p:cNvSpPr txBox="1"/>
          <p:nvPr/>
        </p:nvSpPr>
        <p:spPr>
          <a:xfrm>
            <a:off x="7112000" y="5237480"/>
            <a:ext cx="5080000" cy="1198880"/>
          </a:xfrm>
          <a:prstGeom prst="rect">
            <a:avLst/>
          </a:prstGeom>
          <a:noFill/>
          <a:ln w="9525">
            <a:noFill/>
          </a:ln>
        </p:spPr>
        <p:txBody>
          <a:bodyPr>
            <a:spAutoFit/>
          </a:bodyPr>
          <a:p>
            <a:pPr indent="0"/>
            <a:r>
              <a:rPr lang="en-US" b="0" i="1">
                <a:latin typeface="Times New Roman" panose="02020603050405020304" charset="0"/>
                <a:ea typeface="SimSun" panose="02010600030101010101" pitchFamily="2" charset="-122"/>
              </a:rPr>
              <a:t>- Lakukan ke semua node pada lapisan hidden pertama sehingga:</a:t>
            </a:r>
            <a:r>
              <a:rPr lang="en-US" b="0">
                <a:latin typeface="Times New Roman" panose="02020603050405020304" charset="0"/>
                <a:ea typeface="SimSun" panose="02010600030101010101" pitchFamily="2" charset="-122"/>
              </a:rPr>
              <a:t>x4 = 0,8021838886x5 = 0,8320183851</a:t>
            </a:r>
            <a:endParaRPr lang="en-US" b="0">
              <a:latin typeface="Times New Roman" panose="02020603050405020304" charset="0"/>
              <a:ea typeface="SimSun" panose="02010600030101010101" pitchFamily="2" charset="-122"/>
            </a:endParaRPr>
          </a:p>
        </p:txBody>
      </p:sp>
      <p:sp>
        <p:nvSpPr>
          <p:cNvPr id="63" name="Text Box 62"/>
          <p:cNvSpPr txBox="1"/>
          <p:nvPr/>
        </p:nvSpPr>
        <p:spPr>
          <a:xfrm>
            <a:off x="5232400" y="2127885"/>
            <a:ext cx="571500" cy="275590"/>
          </a:xfrm>
          <a:prstGeom prst="rect">
            <a:avLst/>
          </a:prstGeom>
          <a:noFill/>
          <a:ln w="9525">
            <a:noFill/>
          </a:ln>
        </p:spPr>
        <p:txBody>
          <a:bodyPr wrap="square">
            <a:spAutoFit/>
          </a:bodyPr>
          <a:p>
            <a:pPr indent="0"/>
            <a:r>
              <a:rPr lang="en-US" sz="1200" b="1">
                <a:solidFill>
                  <a:schemeClr val="bg1"/>
                </a:solidFill>
                <a:latin typeface="Times New Roman" panose="02020603050405020304" charset="0"/>
                <a:ea typeface="SimSun" panose="02010600030101010101" pitchFamily="2" charset="-122"/>
              </a:rPr>
              <a:t>0,76..</a:t>
            </a:r>
            <a:endParaRPr lang="en-US" sz="1200" b="1">
              <a:solidFill>
                <a:schemeClr val="bg1"/>
              </a:solidFill>
              <a:latin typeface="Times New Roman" panose="02020603050405020304" charset="0"/>
              <a:ea typeface="SimSun" panose="02010600030101010101" pitchFamily="2" charset="-122"/>
            </a:endParaRPr>
          </a:p>
        </p:txBody>
      </p:sp>
      <p:sp>
        <p:nvSpPr>
          <p:cNvPr id="64" name="Text Box 63"/>
          <p:cNvSpPr txBox="1"/>
          <p:nvPr/>
        </p:nvSpPr>
        <p:spPr>
          <a:xfrm>
            <a:off x="5237480" y="3614420"/>
            <a:ext cx="571500" cy="275590"/>
          </a:xfrm>
          <a:prstGeom prst="rect">
            <a:avLst/>
          </a:prstGeom>
          <a:noFill/>
          <a:ln w="9525">
            <a:noFill/>
          </a:ln>
        </p:spPr>
        <p:txBody>
          <a:bodyPr wrap="square">
            <a:spAutoFit/>
          </a:bodyPr>
          <a:p>
            <a:pPr indent="0"/>
            <a:r>
              <a:rPr lang="en-US" sz="1200" b="1">
                <a:solidFill>
                  <a:schemeClr val="bg1"/>
                </a:solidFill>
                <a:latin typeface="Times New Roman" panose="02020603050405020304" charset="0"/>
                <a:ea typeface="SimSun" panose="02010600030101010101" pitchFamily="2" charset="-122"/>
              </a:rPr>
              <a:t>0,80..</a:t>
            </a:r>
            <a:endParaRPr lang="en-US" sz="1200" b="1">
              <a:solidFill>
                <a:schemeClr val="bg1"/>
              </a:solidFill>
              <a:latin typeface="Times New Roman" panose="02020603050405020304" charset="0"/>
              <a:ea typeface="SimSun" panose="02010600030101010101" pitchFamily="2" charset="-122"/>
            </a:endParaRPr>
          </a:p>
        </p:txBody>
      </p:sp>
      <p:sp>
        <p:nvSpPr>
          <p:cNvPr id="65" name="Text Box 64"/>
          <p:cNvSpPr txBox="1"/>
          <p:nvPr/>
        </p:nvSpPr>
        <p:spPr>
          <a:xfrm>
            <a:off x="5232400" y="5126355"/>
            <a:ext cx="571500" cy="275590"/>
          </a:xfrm>
          <a:prstGeom prst="rect">
            <a:avLst/>
          </a:prstGeom>
          <a:noFill/>
          <a:ln w="9525">
            <a:noFill/>
          </a:ln>
        </p:spPr>
        <p:txBody>
          <a:bodyPr wrap="square">
            <a:spAutoFit/>
          </a:bodyPr>
          <a:p>
            <a:pPr indent="0"/>
            <a:r>
              <a:rPr lang="en-US" sz="1200" b="1">
                <a:solidFill>
                  <a:schemeClr val="bg1"/>
                </a:solidFill>
                <a:latin typeface="Times New Roman" panose="02020603050405020304" charset="0"/>
                <a:ea typeface="SimSun" panose="02010600030101010101" pitchFamily="2" charset="-122"/>
              </a:rPr>
              <a:t>0,83..</a:t>
            </a:r>
            <a:endParaRPr lang="en-US" sz="1200" b="1">
              <a:solidFill>
                <a:schemeClr val="bg1"/>
              </a:solidFill>
              <a:latin typeface="Times New Roman" panose="02020603050405020304" charset="0"/>
              <a:ea typeface="SimSun" panose="02010600030101010101" pitchFamily="2" charset="-122"/>
            </a:endParaRPr>
          </a:p>
        </p:txBody>
      </p:sp>
      <p:sp>
        <p:nvSpPr>
          <p:cNvPr id="66" name="Text Box 65"/>
          <p:cNvSpPr txBox="1"/>
          <p:nvPr/>
        </p:nvSpPr>
        <p:spPr>
          <a:xfrm>
            <a:off x="2790190" y="2916555"/>
            <a:ext cx="571500" cy="275590"/>
          </a:xfrm>
          <a:prstGeom prst="rect">
            <a:avLst/>
          </a:prstGeom>
          <a:noFill/>
          <a:ln w="9525">
            <a:noFill/>
          </a:ln>
        </p:spPr>
        <p:txBody>
          <a:bodyPr wrap="square">
            <a:spAutoFit/>
          </a:bodyPr>
          <a:p>
            <a:pPr indent="0" algn="ctr"/>
            <a:r>
              <a:rPr lang="en-US" sz="1200" b="1">
                <a:solidFill>
                  <a:schemeClr val="bg1"/>
                </a:solidFill>
                <a:latin typeface="Times New Roman" panose="02020603050405020304" charset="0"/>
                <a:ea typeface="SimSun" panose="02010600030101010101" pitchFamily="2" charset="-122"/>
              </a:rPr>
              <a:t>1</a:t>
            </a:r>
            <a:endParaRPr lang="en-US" sz="1200" b="1">
              <a:solidFill>
                <a:schemeClr val="bg1"/>
              </a:solidFill>
              <a:latin typeface="Times New Roman" panose="02020603050405020304" charset="0"/>
              <a:ea typeface="SimSun" panose="02010600030101010101" pitchFamily="2" charset="-122"/>
            </a:endParaRPr>
          </a:p>
        </p:txBody>
      </p:sp>
      <p:sp>
        <p:nvSpPr>
          <p:cNvPr id="67" name="Text Box 66"/>
          <p:cNvSpPr txBox="1"/>
          <p:nvPr/>
        </p:nvSpPr>
        <p:spPr>
          <a:xfrm>
            <a:off x="2790190" y="4286885"/>
            <a:ext cx="571500" cy="275590"/>
          </a:xfrm>
          <a:prstGeom prst="rect">
            <a:avLst/>
          </a:prstGeom>
          <a:noFill/>
          <a:ln w="9525">
            <a:noFill/>
          </a:ln>
        </p:spPr>
        <p:txBody>
          <a:bodyPr wrap="square">
            <a:spAutoFit/>
          </a:bodyPr>
          <a:p>
            <a:pPr indent="0" algn="ctr"/>
            <a:r>
              <a:rPr lang="en-US" sz="1200" b="1">
                <a:solidFill>
                  <a:schemeClr val="bg1"/>
                </a:solidFill>
                <a:latin typeface="Times New Roman" panose="02020603050405020304" charset="0"/>
                <a:ea typeface="SimSun" panose="02010600030101010101" pitchFamily="2" charset="-122"/>
              </a:rPr>
              <a:t>0</a:t>
            </a:r>
            <a:endParaRPr lang="en-US" sz="1200" b="1">
              <a:solidFill>
                <a:schemeClr val="bg1"/>
              </a:solidFill>
              <a:latin typeface="Times New Roman" panose="02020603050405020304" charset="0"/>
              <a:ea typeface="SimSun" panose="02010600030101010101" pitchFamily="2" charset="-122"/>
            </a:endParaRPr>
          </a:p>
        </p:txBody>
      </p:sp>
      <p:pic>
        <p:nvPicPr>
          <p:cNvPr id="68" name="Picture 67"/>
          <p:cNvPicPr>
            <a:picLocks noChangeAspect="1"/>
          </p:cNvPicPr>
          <p:nvPr/>
        </p:nvPicPr>
        <p:blipFill>
          <a:blip r:embed="rId2"/>
          <a:stretch>
            <a:fillRect/>
          </a:stretch>
        </p:blipFill>
        <p:spPr>
          <a:xfrm>
            <a:off x="127000" y="5407660"/>
            <a:ext cx="4020185" cy="947420"/>
          </a:xfrm>
          <a:prstGeom prst="rect">
            <a:avLst/>
          </a:prstGeom>
        </p:spPr>
      </p:pic>
      <p:pic>
        <p:nvPicPr>
          <p:cNvPr id="69" name="Picture 68"/>
          <p:cNvPicPr>
            <a:picLocks noChangeAspect="1"/>
          </p:cNvPicPr>
          <p:nvPr/>
        </p:nvPicPr>
        <p:blipFill>
          <a:blip r:embed="rId3"/>
          <a:stretch>
            <a:fillRect/>
          </a:stretch>
        </p:blipFill>
        <p:spPr>
          <a:xfrm>
            <a:off x="9137650" y="2816860"/>
            <a:ext cx="1028700" cy="857250"/>
          </a:xfrm>
          <a:prstGeom prst="rect">
            <a:avLst/>
          </a:prstGeom>
        </p:spPr>
      </p:pic>
      <p:pic>
        <p:nvPicPr>
          <p:cNvPr id="70" name="Picture 14" descr="1200px-Logistic-curve.svg"/>
          <p:cNvPicPr>
            <a:picLocks noChangeAspect="1"/>
          </p:cNvPicPr>
          <p:nvPr/>
        </p:nvPicPr>
        <p:blipFill>
          <a:blip r:embed="rId4"/>
          <a:stretch>
            <a:fillRect/>
          </a:stretch>
        </p:blipFill>
        <p:spPr>
          <a:xfrm>
            <a:off x="10553700" y="2866390"/>
            <a:ext cx="1634490" cy="1173480"/>
          </a:xfrm>
          <a:prstGeom prst="rect">
            <a:avLst/>
          </a:prstGeom>
        </p:spPr>
      </p:pic>
      <p:sp>
        <p:nvSpPr>
          <p:cNvPr id="71" name="Text Box 70"/>
          <p:cNvSpPr txBox="1"/>
          <p:nvPr/>
        </p:nvSpPr>
        <p:spPr>
          <a:xfrm>
            <a:off x="2071370" y="1270"/>
            <a:ext cx="5336540" cy="1753235"/>
          </a:xfrm>
          <a:prstGeom prst="rect">
            <a:avLst/>
          </a:prstGeom>
          <a:noFill/>
          <a:ln w="9525">
            <a:noFill/>
          </a:ln>
        </p:spPr>
        <p:txBody>
          <a:bodyPr wrap="square">
            <a:spAutoFit/>
          </a:bodyPr>
          <a:p>
            <a:pPr indent="0"/>
            <a:r>
              <a:rPr lang="en-US" b="0">
                <a:latin typeface="Times New Roman" panose="02020603050405020304" charset="0"/>
                <a:ea typeface="SimSun" panose="02010600030101010101" pitchFamily="2" charset="-122"/>
              </a:rPr>
              <a:t>x6 = (x3 . w7) + (x4 . w8) + (x5 . w9) + b4     = (0,7602499389 . 0,5) + (0,8021838886 . 0,41) + (0,8320183851 . 0,1) + 1     = 0,3801249694 + 3298913733 + 0,0832018385 + 1     = 1,7932181792 (lebih dari 0,5 maka node/neuron di aktifkan berikan nilai aktifasi)</a:t>
            </a:r>
            <a:endParaRPr lang="en-US" b="0">
              <a:latin typeface="Times New Roman" panose="02020603050405020304" charset="0"/>
              <a:ea typeface="SimSun" panose="02010600030101010101" pitchFamily="2" charset="-122"/>
            </a:endParaRPr>
          </a:p>
        </p:txBody>
      </p:sp>
      <p:sp>
        <p:nvSpPr>
          <p:cNvPr id="72" name="Text Box 71"/>
          <p:cNvSpPr txBox="1"/>
          <p:nvPr/>
        </p:nvSpPr>
        <p:spPr>
          <a:xfrm>
            <a:off x="7108190" y="4290060"/>
            <a:ext cx="5080000" cy="2306955"/>
          </a:xfrm>
          <a:prstGeom prst="rect">
            <a:avLst/>
          </a:prstGeom>
          <a:noFill/>
          <a:ln w="9525">
            <a:noFill/>
          </a:ln>
        </p:spPr>
        <p:txBody>
          <a:bodyPr>
            <a:spAutoFit/>
          </a:bodyPr>
          <a:p>
            <a:pPr indent="0"/>
            <a:r>
              <a:rPr lang="en-US" sz="1600" b="0">
                <a:latin typeface="Times New Roman" panose="02020603050405020304" charset="0"/>
                <a:ea typeface="SimSun" panose="02010600030101010101" pitchFamily="2" charset="-122"/>
              </a:rPr>
              <a:t>x6 = 1/  (1 + e</a:t>
            </a:r>
            <a:r>
              <a:rPr lang="en-US" sz="1600" b="0" baseline="30000">
                <a:latin typeface="Times New Roman" panose="02020603050405020304" charset="0"/>
                <a:ea typeface="SimSun" panose="02010600030101010101" pitchFamily="2" charset="-122"/>
              </a:rPr>
              <a:t>-x</a:t>
            </a:r>
            <a:r>
              <a:rPr lang="en-US" sz="1600" b="0">
                <a:latin typeface="Times New Roman" panose="02020603050405020304" charset="0"/>
                <a:ea typeface="SimSun" panose="02010600030101010101" pitchFamily="2" charset="-122"/>
              </a:rPr>
              <a:t>)     = 1 / (1 + e</a:t>
            </a:r>
            <a:r>
              <a:rPr lang="en-US" sz="1600" b="0" baseline="30000">
                <a:latin typeface="Times New Roman" panose="02020603050405020304" charset="0"/>
                <a:ea typeface="SimSun" panose="02010600030101010101" pitchFamily="2" charset="-122"/>
              </a:rPr>
              <a:t>-1,7932181792</a:t>
            </a:r>
            <a:r>
              <a:rPr lang="en-US" sz="1600" b="0">
                <a:latin typeface="Times New Roman" panose="02020603050405020304" charset="0"/>
                <a:ea typeface="SimSun" panose="02010600030101010101" pitchFamily="2" charset="-122"/>
              </a:rPr>
              <a:t>)     = 1 / (1 + 0,16642372557)     = 0,8565322336 (Ini adalah nilai keluaran untuk x6, di mana x6 merupakan neuron output. Oleh karena itu, nilai ini adalah nilai akhir atau prediksi dari ANN. Namun, sebelum nilai ini dapat digunakan, prediksi ini harus diverifikasi kebenarannya dengan menggunakan yang disebut fungsi kerugian (loss function))</a:t>
            </a:r>
            <a:endParaRPr lang="en-US" sz="1600" b="0">
              <a:latin typeface="Times New Roman" panose="02020603050405020304" charset="0"/>
              <a:ea typeface="SimSun" panose="02010600030101010101" pitchFamily="2" charset="-122"/>
            </a:endParaRPr>
          </a:p>
        </p:txBody>
      </p:sp>
      <p:pic>
        <p:nvPicPr>
          <p:cNvPr id="73" name="Picture 72"/>
          <p:cNvPicPr>
            <a:picLocks noChangeAspect="1"/>
          </p:cNvPicPr>
          <p:nvPr/>
        </p:nvPicPr>
        <p:blipFill>
          <a:blip r:embed="rId3"/>
          <a:stretch>
            <a:fillRect/>
          </a:stretch>
        </p:blipFill>
        <p:spPr>
          <a:xfrm>
            <a:off x="9137650" y="3535045"/>
            <a:ext cx="1028700" cy="857250"/>
          </a:xfrm>
          <a:prstGeom prst="rect">
            <a:avLst/>
          </a:prstGeom>
        </p:spPr>
      </p:pic>
      <p:pic>
        <p:nvPicPr>
          <p:cNvPr id="74" name="Picture 14" descr="1200px-Logistic-curve.svg"/>
          <p:cNvPicPr>
            <a:picLocks noChangeAspect="1"/>
          </p:cNvPicPr>
          <p:nvPr/>
        </p:nvPicPr>
        <p:blipFill>
          <a:blip r:embed="rId4"/>
          <a:stretch>
            <a:fillRect/>
          </a:stretch>
        </p:blipFill>
        <p:spPr>
          <a:xfrm>
            <a:off x="10328275" y="3365500"/>
            <a:ext cx="1634490" cy="1173480"/>
          </a:xfrm>
          <a:prstGeom prst="rect">
            <a:avLst/>
          </a:prstGeom>
        </p:spPr>
      </p:pic>
      <p:sp>
        <p:nvSpPr>
          <p:cNvPr id="75" name="Text Box 74"/>
          <p:cNvSpPr txBox="1"/>
          <p:nvPr/>
        </p:nvSpPr>
        <p:spPr>
          <a:xfrm>
            <a:off x="2957195" y="125095"/>
            <a:ext cx="2057400" cy="433705"/>
          </a:xfrm>
          <a:prstGeom prst="rect">
            <a:avLst/>
          </a:prstGeom>
          <a:noFill/>
          <a:ln w="9525">
            <a:noFill/>
          </a:ln>
        </p:spPr>
        <p:txBody>
          <a:bodyPr wrap="square">
            <a:noAutofit/>
          </a:bodyPr>
          <a:p>
            <a:pPr indent="0"/>
            <a:r>
              <a:rPr lang="en-US" b="1">
                <a:latin typeface="Times New Roman" panose="02020603050405020304" charset="0"/>
                <a:ea typeface="SimSun" panose="02010600030101010101" pitchFamily="2" charset="-122"/>
              </a:rPr>
              <a:t>X6 = 0,8565322336</a:t>
            </a:r>
            <a:endParaRPr lang="en-US" b="1">
              <a:latin typeface="Times New Roman" panose="02020603050405020304" charset="0"/>
              <a:ea typeface="SimSun" panose="02010600030101010101" pitchFamily="2" charset="-122"/>
            </a:endParaRPr>
          </a:p>
        </p:txBody>
      </p:sp>
      <p:pic>
        <p:nvPicPr>
          <p:cNvPr id="76" name="Picture 75"/>
          <p:cNvPicPr>
            <a:picLocks noChangeAspect="1"/>
          </p:cNvPicPr>
          <p:nvPr/>
        </p:nvPicPr>
        <p:blipFill>
          <a:blip r:embed="rId5"/>
          <a:stretch>
            <a:fillRect/>
          </a:stretch>
        </p:blipFill>
        <p:spPr>
          <a:xfrm>
            <a:off x="6527800" y="4718050"/>
            <a:ext cx="2362835" cy="1878965"/>
          </a:xfrm>
          <a:prstGeom prst="rect">
            <a:avLst/>
          </a:prstGeom>
        </p:spPr>
      </p:pic>
      <p:sp>
        <p:nvSpPr>
          <p:cNvPr id="78" name="Text Box 77"/>
          <p:cNvSpPr txBox="1"/>
          <p:nvPr/>
        </p:nvSpPr>
        <p:spPr>
          <a:xfrm>
            <a:off x="2071370" y="501015"/>
            <a:ext cx="5080000" cy="922020"/>
          </a:xfrm>
          <a:prstGeom prst="rect">
            <a:avLst/>
          </a:prstGeom>
          <a:noFill/>
          <a:ln w="9525">
            <a:noFill/>
          </a:ln>
        </p:spPr>
        <p:txBody>
          <a:bodyPr>
            <a:spAutoFit/>
          </a:bodyPr>
          <a:p>
            <a:pPr indent="0"/>
            <a:r>
              <a:rPr lang="en-US" b="0">
                <a:latin typeface="Times New Roman" panose="02020603050405020304" charset="0"/>
                <a:ea typeface="SimSun" panose="02010600030101010101" pitchFamily="2" charset="-122"/>
              </a:rPr>
              <a:t>MSE = (0.8 - 0,8565322336)</a:t>
            </a:r>
            <a:r>
              <a:rPr lang="en-US" b="0" baseline="30000">
                <a:latin typeface="Times New Roman" panose="02020603050405020304" charset="0"/>
                <a:ea typeface="SimSun" panose="02010600030101010101" pitchFamily="2" charset="-122"/>
              </a:rPr>
              <a:t>2</a:t>
            </a:r>
            <a:r>
              <a:rPr lang="en-US" b="0">
                <a:latin typeface="Times New Roman" panose="02020603050405020304" charset="0"/>
                <a:ea typeface="SimSun" panose="02010600030101010101" pitchFamily="2" charset="-122"/>
              </a:rPr>
              <a:t> / 1         = (-0,0565322336)</a:t>
            </a:r>
            <a:r>
              <a:rPr lang="en-US" b="0" baseline="30000">
                <a:latin typeface="Times New Roman" panose="02020603050405020304" charset="0"/>
                <a:ea typeface="SimSun" panose="02010600030101010101" pitchFamily="2" charset="-122"/>
              </a:rPr>
              <a:t>2</a:t>
            </a:r>
            <a:r>
              <a:rPr lang="en-US" b="0">
                <a:latin typeface="Times New Roman" panose="02020603050405020304" charset="0"/>
                <a:ea typeface="SimSun" panose="02010600030101010101" pitchFamily="2" charset="-122"/>
              </a:rPr>
              <a:t> / 1         = 0,0031964741</a:t>
            </a:r>
            <a:endParaRPr lang="en-US" b="0">
              <a:latin typeface="Times New Roman" panose="02020603050405020304" charset="0"/>
              <a:ea typeface="SimSun" panose="02010600030101010101" pitchFamily="2" charset="-122"/>
            </a:endParaRPr>
          </a:p>
        </p:txBody>
      </p:sp>
      <p:sp>
        <p:nvSpPr>
          <p:cNvPr id="80" name="Text Box 79"/>
          <p:cNvSpPr txBox="1"/>
          <p:nvPr/>
        </p:nvSpPr>
        <p:spPr>
          <a:xfrm>
            <a:off x="8484870" y="3319780"/>
            <a:ext cx="463550" cy="368300"/>
          </a:xfrm>
          <a:prstGeom prst="rect">
            <a:avLst/>
          </a:prstGeom>
          <a:noFill/>
        </p:spPr>
        <p:txBody>
          <a:bodyPr wrap="square" rtlCol="0">
            <a:spAutoFit/>
          </a:bodyPr>
          <a:p>
            <a:r>
              <a:rPr lang="en-US"/>
              <a:t>B4</a:t>
            </a:r>
            <a:endParaRPr lang="en-US"/>
          </a:p>
        </p:txBody>
      </p:sp>
      <p:sp>
        <p:nvSpPr>
          <p:cNvPr id="81" name="Text Box 80"/>
          <p:cNvSpPr txBox="1"/>
          <p:nvPr/>
        </p:nvSpPr>
        <p:spPr>
          <a:xfrm>
            <a:off x="7742555" y="3641725"/>
            <a:ext cx="571500" cy="275590"/>
          </a:xfrm>
          <a:prstGeom prst="rect">
            <a:avLst/>
          </a:prstGeom>
          <a:noFill/>
          <a:ln w="9525">
            <a:noFill/>
          </a:ln>
        </p:spPr>
        <p:txBody>
          <a:bodyPr wrap="square">
            <a:spAutoFit/>
          </a:bodyPr>
          <a:p>
            <a:pPr indent="0"/>
            <a:r>
              <a:rPr lang="en-US" sz="1200" b="1">
                <a:solidFill>
                  <a:schemeClr val="bg1"/>
                </a:solidFill>
                <a:latin typeface="Times New Roman" panose="02020603050405020304" charset="0"/>
                <a:ea typeface="SimSun" panose="02010600030101010101" pitchFamily="2" charset="-122"/>
              </a:rPr>
              <a:t>0,85..</a:t>
            </a:r>
            <a:endParaRPr lang="en-US" sz="1200" b="1">
              <a:solidFill>
                <a:schemeClr val="bg1"/>
              </a:solidFill>
              <a:latin typeface="Times New Roman" panose="02020603050405020304" charset="0"/>
              <a:ea typeface="SimSun" panose="02010600030101010101" pitchFamily="2" charset="-122"/>
            </a:endParaRPr>
          </a:p>
        </p:txBody>
      </p:sp>
      <p:pic>
        <p:nvPicPr>
          <p:cNvPr id="82" name="Picture 81"/>
          <p:cNvPicPr>
            <a:picLocks noChangeAspect="1"/>
          </p:cNvPicPr>
          <p:nvPr/>
        </p:nvPicPr>
        <p:blipFill>
          <a:blip r:embed="rId6"/>
          <a:stretch>
            <a:fillRect/>
          </a:stretch>
        </p:blipFill>
        <p:spPr>
          <a:xfrm>
            <a:off x="8322945" y="3614420"/>
            <a:ext cx="3869055" cy="885825"/>
          </a:xfrm>
          <a:prstGeom prst="rect">
            <a:avLst/>
          </a:prstGeom>
        </p:spPr>
      </p:pic>
      <p:pic>
        <p:nvPicPr>
          <p:cNvPr id="83" name="Picture 82"/>
          <p:cNvPicPr>
            <a:picLocks noChangeAspect="1"/>
          </p:cNvPicPr>
          <p:nvPr/>
        </p:nvPicPr>
        <p:blipFill>
          <a:blip r:embed="rId7"/>
          <a:stretch>
            <a:fillRect/>
          </a:stretch>
        </p:blipFill>
        <p:spPr>
          <a:xfrm>
            <a:off x="932180" y="501015"/>
            <a:ext cx="10484485" cy="53524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ppt_x"/>
                                          </p:val>
                                        </p:tav>
                                        <p:tav tm="100000">
                                          <p:val>
                                            <p:strVal val="#ppt_x"/>
                                          </p:val>
                                        </p:tav>
                                      </p:tavLst>
                                    </p:anim>
                                    <p:anim calcmode="lin" valueType="num">
                                      <p:cBhvr additive="base">
                                        <p:cTn id="8"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2"/>
                                        </p:tgtEl>
                                        <p:attrNameLst>
                                          <p:attrName>style.visibility</p:attrName>
                                        </p:attrNameLst>
                                      </p:cBhvr>
                                      <p:to>
                                        <p:strVal val="visible"/>
                                      </p:to>
                                    </p:set>
                                    <p:anim calcmode="lin" valueType="num">
                                      <p:cBhvr additive="base">
                                        <p:cTn id="13" dur="500" fill="hold"/>
                                        <p:tgtEl>
                                          <p:spTgt spid="102"/>
                                        </p:tgtEl>
                                        <p:attrNameLst>
                                          <p:attrName>ppt_x</p:attrName>
                                        </p:attrNameLst>
                                      </p:cBhvr>
                                      <p:tavLst>
                                        <p:tav tm="0">
                                          <p:val>
                                            <p:strVal val="#ppt_x"/>
                                          </p:val>
                                        </p:tav>
                                        <p:tav tm="100000">
                                          <p:val>
                                            <p:strVal val="#ppt_x"/>
                                          </p:val>
                                        </p:tav>
                                      </p:tavLst>
                                    </p:anim>
                                    <p:anim calcmode="lin" valueType="num">
                                      <p:cBhvr additive="base">
                                        <p:cTn id="14"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anim calcmode="lin" valueType="num">
                                      <p:cBhvr additive="base">
                                        <p:cTn id="23" dur="500" fill="hold"/>
                                        <p:tgtEl>
                                          <p:spTgt spid="70"/>
                                        </p:tgtEl>
                                        <p:attrNameLst>
                                          <p:attrName>ppt_x</p:attrName>
                                        </p:attrNameLst>
                                      </p:cBhvr>
                                      <p:tavLst>
                                        <p:tav tm="0">
                                          <p:val>
                                            <p:strVal val="#ppt_x"/>
                                          </p:val>
                                        </p:tav>
                                        <p:tav tm="100000">
                                          <p:val>
                                            <p:strVal val="#ppt_x"/>
                                          </p:val>
                                        </p:tav>
                                      </p:tavLst>
                                    </p:anim>
                                    <p:anim calcmode="lin" valueType="num">
                                      <p:cBhvr additive="base">
                                        <p:cTn id="24" dur="500" fill="hold"/>
                                        <p:tgtEl>
                                          <p:spTgt spid="7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0"/>
                                        </p:tgtEl>
                                        <p:attrNameLst>
                                          <p:attrName>style.visibility</p:attrName>
                                        </p:attrNameLst>
                                      </p:cBhvr>
                                      <p:to>
                                        <p:strVal val="visible"/>
                                      </p:to>
                                    </p:set>
                                    <p:anim calcmode="lin" valueType="num">
                                      <p:cBhvr additive="base">
                                        <p:cTn id="27" dur="500" fill="hold"/>
                                        <p:tgtEl>
                                          <p:spTgt spid="100"/>
                                        </p:tgtEl>
                                        <p:attrNameLst>
                                          <p:attrName>ppt_x</p:attrName>
                                        </p:attrNameLst>
                                      </p:cBhvr>
                                      <p:tavLst>
                                        <p:tav tm="0">
                                          <p:val>
                                            <p:strVal val="#ppt_x"/>
                                          </p:val>
                                        </p:tav>
                                        <p:tav tm="100000">
                                          <p:val>
                                            <p:strVal val="#ppt_x"/>
                                          </p:val>
                                        </p:tav>
                                      </p:tavLst>
                                    </p:anim>
                                    <p:anim calcmode="lin" valueType="num">
                                      <p:cBhvr additive="base">
                                        <p:cTn id="28" dur="500" fill="hold"/>
                                        <p:tgtEl>
                                          <p:spTgt spid="10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 calcmode="lin" valueType="num">
                                      <p:cBhvr additive="base">
                                        <p:cTn id="31" dur="500" fill="hold"/>
                                        <p:tgtEl>
                                          <p:spTgt spid="61"/>
                                        </p:tgtEl>
                                        <p:attrNameLst>
                                          <p:attrName>ppt_x</p:attrName>
                                        </p:attrNameLst>
                                      </p:cBhvr>
                                      <p:tavLst>
                                        <p:tav tm="0">
                                          <p:val>
                                            <p:strVal val="#ppt_x"/>
                                          </p:val>
                                        </p:tav>
                                        <p:tav tm="100000">
                                          <p:val>
                                            <p:strVal val="#ppt_x"/>
                                          </p:val>
                                        </p:tav>
                                      </p:tavLst>
                                    </p:anim>
                                    <p:anim calcmode="lin" valueType="num">
                                      <p:cBhvr additive="base">
                                        <p:cTn id="3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1" presetClass="entr" presetSubtype="0"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770" decel="100000"/>
                                        <p:tgtEl>
                                          <p:spTgt spid="63"/>
                                        </p:tgtEl>
                                      </p:cBhvr>
                                    </p:animEffect>
                                    <p:animScale>
                                      <p:cBhvr>
                                        <p:cTn id="38" dur="770" decel="100000"/>
                                        <p:tgtEl>
                                          <p:spTgt spid="63"/>
                                        </p:tgtEl>
                                      </p:cBhvr>
                                      <p:from x="10000" y="10000"/>
                                      <p:to x="200000" y="450000"/>
                                    </p:animScale>
                                    <p:animScale>
                                      <p:cBhvr>
                                        <p:cTn id="39" dur="1230" accel="100000" fill="hold">
                                          <p:stCondLst>
                                            <p:cond delay="770"/>
                                          </p:stCondLst>
                                        </p:cTn>
                                        <p:tgtEl>
                                          <p:spTgt spid="63"/>
                                        </p:tgtEl>
                                      </p:cBhvr>
                                      <p:from x="200000" y="450000"/>
                                      <p:to x="100000" y="100000"/>
                                    </p:animScale>
                                    <p:set>
                                      <p:cBhvr>
                                        <p:cTn id="40" dur="770" fill="hold"/>
                                        <p:tgtEl>
                                          <p:spTgt spid="63"/>
                                        </p:tgtEl>
                                        <p:attrNameLst>
                                          <p:attrName>ppt_x</p:attrName>
                                        </p:attrNameLst>
                                      </p:cBhvr>
                                      <p:to>
                                        <p:strVal val="(0.5)"/>
                                      </p:to>
                                    </p:set>
                                    <p:anim from="(0.5)" to="(#ppt_x)" calcmode="lin" valueType="num">
                                      <p:cBhvr>
                                        <p:cTn id="41" dur="1230" accel="100000" fill="hold">
                                          <p:stCondLst>
                                            <p:cond delay="770"/>
                                          </p:stCondLst>
                                        </p:cTn>
                                        <p:tgtEl>
                                          <p:spTgt spid="63"/>
                                        </p:tgtEl>
                                        <p:attrNameLst>
                                          <p:attrName>ppt_x</p:attrName>
                                        </p:attrNameLst>
                                      </p:cBhvr>
                                    </p:anim>
                                    <p:set>
                                      <p:cBhvr>
                                        <p:cTn id="42" dur="770" fill="hold"/>
                                        <p:tgtEl>
                                          <p:spTgt spid="63"/>
                                        </p:tgtEl>
                                        <p:attrNameLst>
                                          <p:attrName>ppt_y</p:attrName>
                                        </p:attrNameLst>
                                      </p:cBhvr>
                                      <p:to>
                                        <p:strVal val="(#ppt_y+0.4)"/>
                                      </p:to>
                                    </p:set>
                                    <p:anim from="(#ppt_y+0.4)" to="(#ppt_y)" calcmode="lin" valueType="num">
                                      <p:cBhvr>
                                        <p:cTn id="43" dur="1230" accel="100000" fill="hold">
                                          <p:stCondLst>
                                            <p:cond delay="770"/>
                                          </p:stCondLst>
                                        </p:cTn>
                                        <p:tgtEl>
                                          <p:spTgt spid="63"/>
                                        </p:tgtEl>
                                        <p:attrNameLst>
                                          <p:attrName>ppt_y</p:attrName>
                                        </p:attrNameLst>
                                      </p:cBhvr>
                                    </p:anim>
                                  </p:childTnLst>
                                </p:cTn>
                              </p:par>
                              <p:par>
                                <p:cTn id="44" presetID="51" presetClass="entr" presetSubtype="0" fill="hold" grpId="0" nodeType="with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fade">
                                      <p:cBhvr>
                                        <p:cTn id="46" dur="770" decel="100000"/>
                                        <p:tgtEl>
                                          <p:spTgt spid="64"/>
                                        </p:tgtEl>
                                      </p:cBhvr>
                                    </p:animEffect>
                                    <p:animScale>
                                      <p:cBhvr>
                                        <p:cTn id="47" dur="770" decel="100000"/>
                                        <p:tgtEl>
                                          <p:spTgt spid="64"/>
                                        </p:tgtEl>
                                      </p:cBhvr>
                                      <p:from x="10000" y="10000"/>
                                      <p:to x="200000" y="450000"/>
                                    </p:animScale>
                                    <p:animScale>
                                      <p:cBhvr>
                                        <p:cTn id="48" dur="1230" accel="100000" fill="hold">
                                          <p:stCondLst>
                                            <p:cond delay="770"/>
                                          </p:stCondLst>
                                        </p:cTn>
                                        <p:tgtEl>
                                          <p:spTgt spid="64"/>
                                        </p:tgtEl>
                                      </p:cBhvr>
                                      <p:from x="200000" y="450000"/>
                                      <p:to x="100000" y="100000"/>
                                    </p:animScale>
                                    <p:set>
                                      <p:cBhvr>
                                        <p:cTn id="49" dur="770" fill="hold"/>
                                        <p:tgtEl>
                                          <p:spTgt spid="64"/>
                                        </p:tgtEl>
                                        <p:attrNameLst>
                                          <p:attrName>ppt_x</p:attrName>
                                        </p:attrNameLst>
                                      </p:cBhvr>
                                      <p:to>
                                        <p:strVal val="(0.5)"/>
                                      </p:to>
                                    </p:set>
                                    <p:anim from="(0.5)" to="(#ppt_x)" calcmode="lin" valueType="num">
                                      <p:cBhvr>
                                        <p:cTn id="50" dur="1230" accel="100000" fill="hold">
                                          <p:stCondLst>
                                            <p:cond delay="770"/>
                                          </p:stCondLst>
                                        </p:cTn>
                                        <p:tgtEl>
                                          <p:spTgt spid="64"/>
                                        </p:tgtEl>
                                        <p:attrNameLst>
                                          <p:attrName>ppt_x</p:attrName>
                                        </p:attrNameLst>
                                      </p:cBhvr>
                                    </p:anim>
                                    <p:set>
                                      <p:cBhvr>
                                        <p:cTn id="51" dur="770" fill="hold"/>
                                        <p:tgtEl>
                                          <p:spTgt spid="64"/>
                                        </p:tgtEl>
                                        <p:attrNameLst>
                                          <p:attrName>ppt_y</p:attrName>
                                        </p:attrNameLst>
                                      </p:cBhvr>
                                      <p:to>
                                        <p:strVal val="(#ppt_y+0.4)"/>
                                      </p:to>
                                    </p:set>
                                    <p:anim from="(#ppt_y+0.4)" to="(#ppt_y)" calcmode="lin" valueType="num">
                                      <p:cBhvr>
                                        <p:cTn id="52" dur="1230" accel="100000" fill="hold">
                                          <p:stCondLst>
                                            <p:cond delay="770"/>
                                          </p:stCondLst>
                                        </p:cTn>
                                        <p:tgtEl>
                                          <p:spTgt spid="64"/>
                                        </p:tgtEl>
                                        <p:attrNameLst>
                                          <p:attrName>ppt_y</p:attrName>
                                        </p:attrNameLst>
                                      </p:cBhvr>
                                    </p:anim>
                                  </p:childTnLst>
                                </p:cTn>
                              </p:par>
                              <p:par>
                                <p:cTn id="53" presetID="51"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fade">
                                      <p:cBhvr>
                                        <p:cTn id="55" dur="770" decel="100000"/>
                                        <p:tgtEl>
                                          <p:spTgt spid="65"/>
                                        </p:tgtEl>
                                      </p:cBhvr>
                                    </p:animEffect>
                                    <p:animScale>
                                      <p:cBhvr>
                                        <p:cTn id="56" dur="770" decel="100000"/>
                                        <p:tgtEl>
                                          <p:spTgt spid="65"/>
                                        </p:tgtEl>
                                      </p:cBhvr>
                                      <p:from x="10000" y="10000"/>
                                      <p:to x="200000" y="450000"/>
                                    </p:animScale>
                                    <p:animScale>
                                      <p:cBhvr>
                                        <p:cTn id="57" dur="1230" accel="100000" fill="hold">
                                          <p:stCondLst>
                                            <p:cond delay="770"/>
                                          </p:stCondLst>
                                        </p:cTn>
                                        <p:tgtEl>
                                          <p:spTgt spid="65"/>
                                        </p:tgtEl>
                                      </p:cBhvr>
                                      <p:from x="200000" y="450000"/>
                                      <p:to x="100000" y="100000"/>
                                    </p:animScale>
                                    <p:set>
                                      <p:cBhvr>
                                        <p:cTn id="58" dur="770" fill="hold"/>
                                        <p:tgtEl>
                                          <p:spTgt spid="65"/>
                                        </p:tgtEl>
                                        <p:attrNameLst>
                                          <p:attrName>ppt_x</p:attrName>
                                        </p:attrNameLst>
                                      </p:cBhvr>
                                      <p:to>
                                        <p:strVal val="(0.5)"/>
                                      </p:to>
                                    </p:set>
                                    <p:anim from="(0.5)" to="(#ppt_x)" calcmode="lin" valueType="num">
                                      <p:cBhvr>
                                        <p:cTn id="59" dur="1230" accel="100000" fill="hold">
                                          <p:stCondLst>
                                            <p:cond delay="770"/>
                                          </p:stCondLst>
                                        </p:cTn>
                                        <p:tgtEl>
                                          <p:spTgt spid="65"/>
                                        </p:tgtEl>
                                        <p:attrNameLst>
                                          <p:attrName>ppt_x</p:attrName>
                                        </p:attrNameLst>
                                      </p:cBhvr>
                                    </p:anim>
                                    <p:set>
                                      <p:cBhvr>
                                        <p:cTn id="60" dur="770" fill="hold"/>
                                        <p:tgtEl>
                                          <p:spTgt spid="65"/>
                                        </p:tgtEl>
                                        <p:attrNameLst>
                                          <p:attrName>ppt_y</p:attrName>
                                        </p:attrNameLst>
                                      </p:cBhvr>
                                      <p:to>
                                        <p:strVal val="(#ppt_y+0.4)"/>
                                      </p:to>
                                    </p:set>
                                    <p:anim from="(#ppt_y+0.4)" to="(#ppt_y)" calcmode="lin" valueType="num">
                                      <p:cBhvr>
                                        <p:cTn id="61" dur="1230" accel="100000" fill="hold">
                                          <p:stCondLst>
                                            <p:cond delay="770"/>
                                          </p:stCondLst>
                                        </p:cTn>
                                        <p:tgtEl>
                                          <p:spTgt spid="65"/>
                                        </p:tgtEl>
                                        <p:attrNameLst>
                                          <p:attrName>ppt_y</p:attrName>
                                        </p:attrNameLst>
                                      </p:cBhvr>
                                    </p:anim>
                                  </p:childTnLst>
                                </p:cTn>
                              </p:par>
                            </p:childTnLst>
                          </p:cTn>
                        </p:par>
                      </p:childTnLst>
                    </p:cTn>
                  </p:par>
                  <p:par>
                    <p:cTn id="62" fill="hold">
                      <p:stCondLst>
                        <p:cond delay="indefinite"/>
                      </p:stCondLst>
                      <p:childTnLst>
                        <p:par>
                          <p:cTn id="63" fill="hold">
                            <p:stCondLst>
                              <p:cond delay="0"/>
                            </p:stCondLst>
                            <p:childTnLst>
                              <p:par>
                                <p:cTn id="64" presetID="2" presetClass="exit" presetSubtype="4" fill="hold" grpId="2" nodeType="clickEffect">
                                  <p:stCondLst>
                                    <p:cond delay="0"/>
                                  </p:stCondLst>
                                  <p:childTnLst>
                                    <p:anim calcmode="lin" valueType="num">
                                      <p:cBhvr additive="base">
                                        <p:cTn id="65" dur="500"/>
                                        <p:tgtEl>
                                          <p:spTgt spid="102"/>
                                        </p:tgtEl>
                                        <p:attrNameLst>
                                          <p:attrName>ppt_x</p:attrName>
                                        </p:attrNameLst>
                                      </p:cBhvr>
                                      <p:tavLst>
                                        <p:tav tm="0">
                                          <p:val>
                                            <p:strVal val="ppt_x"/>
                                          </p:val>
                                        </p:tav>
                                        <p:tav tm="100000">
                                          <p:val>
                                            <p:strVal val="ppt_x"/>
                                          </p:val>
                                        </p:tav>
                                      </p:tavLst>
                                    </p:anim>
                                    <p:anim calcmode="lin" valueType="num">
                                      <p:cBhvr additive="base">
                                        <p:cTn id="66" dur="500"/>
                                        <p:tgtEl>
                                          <p:spTgt spid="102"/>
                                        </p:tgtEl>
                                        <p:attrNameLst>
                                          <p:attrName>ppt_y</p:attrName>
                                        </p:attrNameLst>
                                      </p:cBhvr>
                                      <p:tavLst>
                                        <p:tav tm="0">
                                          <p:val>
                                            <p:strVal val="ppt_y"/>
                                          </p:val>
                                        </p:tav>
                                        <p:tav tm="100000">
                                          <p:val>
                                            <p:strVal val="1+ppt_h/2"/>
                                          </p:val>
                                        </p:tav>
                                      </p:tavLst>
                                    </p:anim>
                                    <p:set>
                                      <p:cBhvr>
                                        <p:cTn id="67" dur="1" fill="hold">
                                          <p:stCondLst>
                                            <p:cond delay="499"/>
                                          </p:stCondLst>
                                        </p:cTn>
                                        <p:tgtEl>
                                          <p:spTgt spid="102"/>
                                        </p:tgtEl>
                                        <p:attrNameLst>
                                          <p:attrName>style.visibility</p:attrName>
                                        </p:attrNameLst>
                                      </p:cBhvr>
                                      <p:to>
                                        <p:strVal val="hidden"/>
                                      </p:to>
                                    </p:set>
                                  </p:childTnLst>
                                </p:cTn>
                              </p:par>
                              <p:par>
                                <p:cTn id="68" presetID="2" presetClass="exit" presetSubtype="4" fill="hold" nodeType="withEffect">
                                  <p:stCondLst>
                                    <p:cond delay="0"/>
                                  </p:stCondLst>
                                  <p:childTnLst>
                                    <p:anim calcmode="lin" valueType="num">
                                      <p:cBhvr additive="base">
                                        <p:cTn id="69" dur="500"/>
                                        <p:tgtEl>
                                          <p:spTgt spid="69"/>
                                        </p:tgtEl>
                                        <p:attrNameLst>
                                          <p:attrName>ppt_x</p:attrName>
                                        </p:attrNameLst>
                                      </p:cBhvr>
                                      <p:tavLst>
                                        <p:tav tm="0">
                                          <p:val>
                                            <p:strVal val="ppt_x"/>
                                          </p:val>
                                        </p:tav>
                                        <p:tav tm="100000">
                                          <p:val>
                                            <p:strVal val="ppt_x"/>
                                          </p:val>
                                        </p:tav>
                                      </p:tavLst>
                                    </p:anim>
                                    <p:anim calcmode="lin" valueType="num">
                                      <p:cBhvr additive="base">
                                        <p:cTn id="70" dur="500"/>
                                        <p:tgtEl>
                                          <p:spTgt spid="69"/>
                                        </p:tgtEl>
                                        <p:attrNameLst>
                                          <p:attrName>ppt_y</p:attrName>
                                        </p:attrNameLst>
                                      </p:cBhvr>
                                      <p:tavLst>
                                        <p:tav tm="0">
                                          <p:val>
                                            <p:strVal val="ppt_y"/>
                                          </p:val>
                                        </p:tav>
                                        <p:tav tm="100000">
                                          <p:val>
                                            <p:strVal val="1+ppt_h/2"/>
                                          </p:val>
                                        </p:tav>
                                      </p:tavLst>
                                    </p:anim>
                                    <p:set>
                                      <p:cBhvr>
                                        <p:cTn id="71" dur="1" fill="hold">
                                          <p:stCondLst>
                                            <p:cond delay="499"/>
                                          </p:stCondLst>
                                        </p:cTn>
                                        <p:tgtEl>
                                          <p:spTgt spid="69"/>
                                        </p:tgtEl>
                                        <p:attrNameLst>
                                          <p:attrName>style.visibility</p:attrName>
                                        </p:attrNameLst>
                                      </p:cBhvr>
                                      <p:to>
                                        <p:strVal val="hidden"/>
                                      </p:to>
                                    </p:set>
                                  </p:childTnLst>
                                </p:cTn>
                              </p:par>
                              <p:par>
                                <p:cTn id="72" presetID="2" presetClass="exit" presetSubtype="4" fill="hold" nodeType="withEffect">
                                  <p:stCondLst>
                                    <p:cond delay="0"/>
                                  </p:stCondLst>
                                  <p:childTnLst>
                                    <p:anim calcmode="lin" valueType="num">
                                      <p:cBhvr additive="base">
                                        <p:cTn id="73" dur="500"/>
                                        <p:tgtEl>
                                          <p:spTgt spid="70"/>
                                        </p:tgtEl>
                                        <p:attrNameLst>
                                          <p:attrName>ppt_x</p:attrName>
                                        </p:attrNameLst>
                                      </p:cBhvr>
                                      <p:tavLst>
                                        <p:tav tm="0">
                                          <p:val>
                                            <p:strVal val="ppt_x"/>
                                          </p:val>
                                        </p:tav>
                                        <p:tav tm="100000">
                                          <p:val>
                                            <p:strVal val="ppt_x"/>
                                          </p:val>
                                        </p:tav>
                                      </p:tavLst>
                                    </p:anim>
                                    <p:anim calcmode="lin" valueType="num">
                                      <p:cBhvr additive="base">
                                        <p:cTn id="74" dur="500"/>
                                        <p:tgtEl>
                                          <p:spTgt spid="70"/>
                                        </p:tgtEl>
                                        <p:attrNameLst>
                                          <p:attrName>ppt_y</p:attrName>
                                        </p:attrNameLst>
                                      </p:cBhvr>
                                      <p:tavLst>
                                        <p:tav tm="0">
                                          <p:val>
                                            <p:strVal val="ppt_y"/>
                                          </p:val>
                                        </p:tav>
                                        <p:tav tm="100000">
                                          <p:val>
                                            <p:strVal val="1+ppt_h/2"/>
                                          </p:val>
                                        </p:tav>
                                      </p:tavLst>
                                    </p:anim>
                                    <p:set>
                                      <p:cBhvr>
                                        <p:cTn id="75" dur="1" fill="hold">
                                          <p:stCondLst>
                                            <p:cond delay="499"/>
                                          </p:stCondLst>
                                        </p:cTn>
                                        <p:tgtEl>
                                          <p:spTgt spid="70"/>
                                        </p:tgtEl>
                                        <p:attrNameLst>
                                          <p:attrName>style.visibility</p:attrName>
                                        </p:attrNameLst>
                                      </p:cBhvr>
                                      <p:to>
                                        <p:strVal val="hidden"/>
                                      </p:to>
                                    </p:set>
                                  </p:childTnLst>
                                </p:cTn>
                              </p:par>
                              <p:par>
                                <p:cTn id="76" presetID="2" presetClass="exit" presetSubtype="4" fill="hold" grpId="1" nodeType="withEffect">
                                  <p:stCondLst>
                                    <p:cond delay="0"/>
                                  </p:stCondLst>
                                  <p:childTnLst>
                                    <p:anim calcmode="lin" valueType="num">
                                      <p:cBhvr additive="base">
                                        <p:cTn id="77" dur="500"/>
                                        <p:tgtEl>
                                          <p:spTgt spid="100"/>
                                        </p:tgtEl>
                                        <p:attrNameLst>
                                          <p:attrName>ppt_x</p:attrName>
                                        </p:attrNameLst>
                                      </p:cBhvr>
                                      <p:tavLst>
                                        <p:tav tm="0">
                                          <p:val>
                                            <p:strVal val="ppt_x"/>
                                          </p:val>
                                        </p:tav>
                                        <p:tav tm="100000">
                                          <p:val>
                                            <p:strVal val="ppt_x"/>
                                          </p:val>
                                        </p:tav>
                                      </p:tavLst>
                                    </p:anim>
                                    <p:anim calcmode="lin" valueType="num">
                                      <p:cBhvr additive="base">
                                        <p:cTn id="78" dur="500"/>
                                        <p:tgtEl>
                                          <p:spTgt spid="100"/>
                                        </p:tgtEl>
                                        <p:attrNameLst>
                                          <p:attrName>ppt_y</p:attrName>
                                        </p:attrNameLst>
                                      </p:cBhvr>
                                      <p:tavLst>
                                        <p:tav tm="0">
                                          <p:val>
                                            <p:strVal val="ppt_y"/>
                                          </p:val>
                                        </p:tav>
                                        <p:tav tm="100000">
                                          <p:val>
                                            <p:strVal val="1+ppt_h/2"/>
                                          </p:val>
                                        </p:tav>
                                      </p:tavLst>
                                    </p:anim>
                                    <p:set>
                                      <p:cBhvr>
                                        <p:cTn id="79" dur="1" fill="hold">
                                          <p:stCondLst>
                                            <p:cond delay="499"/>
                                          </p:stCondLst>
                                        </p:cTn>
                                        <p:tgtEl>
                                          <p:spTgt spid="100"/>
                                        </p:tgtEl>
                                        <p:attrNameLst>
                                          <p:attrName>style.visibility</p:attrName>
                                        </p:attrNameLst>
                                      </p:cBhvr>
                                      <p:to>
                                        <p:strVal val="hidden"/>
                                      </p:to>
                                    </p:set>
                                  </p:childTnLst>
                                </p:cTn>
                              </p:par>
                              <p:par>
                                <p:cTn id="80" presetID="2" presetClass="exit" presetSubtype="4" fill="hold" grpId="1" nodeType="withEffect">
                                  <p:stCondLst>
                                    <p:cond delay="0"/>
                                  </p:stCondLst>
                                  <p:childTnLst>
                                    <p:anim calcmode="lin" valueType="num">
                                      <p:cBhvr additive="base">
                                        <p:cTn id="81" dur="500"/>
                                        <p:tgtEl>
                                          <p:spTgt spid="61"/>
                                        </p:tgtEl>
                                        <p:attrNameLst>
                                          <p:attrName>ppt_x</p:attrName>
                                        </p:attrNameLst>
                                      </p:cBhvr>
                                      <p:tavLst>
                                        <p:tav tm="0">
                                          <p:val>
                                            <p:strVal val="ppt_x"/>
                                          </p:val>
                                        </p:tav>
                                        <p:tav tm="100000">
                                          <p:val>
                                            <p:strVal val="ppt_x"/>
                                          </p:val>
                                        </p:tav>
                                      </p:tavLst>
                                    </p:anim>
                                    <p:anim calcmode="lin" valueType="num">
                                      <p:cBhvr additive="base">
                                        <p:cTn id="82" dur="500"/>
                                        <p:tgtEl>
                                          <p:spTgt spid="61"/>
                                        </p:tgtEl>
                                        <p:attrNameLst>
                                          <p:attrName>ppt_y</p:attrName>
                                        </p:attrNameLst>
                                      </p:cBhvr>
                                      <p:tavLst>
                                        <p:tav tm="0">
                                          <p:val>
                                            <p:strVal val="ppt_y"/>
                                          </p:val>
                                        </p:tav>
                                        <p:tav tm="100000">
                                          <p:val>
                                            <p:strVal val="1+ppt_h/2"/>
                                          </p:val>
                                        </p:tav>
                                      </p:tavLst>
                                    </p:anim>
                                    <p:set>
                                      <p:cBhvr>
                                        <p:cTn id="83" dur="1" fill="hold">
                                          <p:stCondLst>
                                            <p:cond delay="499"/>
                                          </p:stCondLst>
                                        </p:cTn>
                                        <p:tgtEl>
                                          <p:spTgt spid="61"/>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71"/>
                                        </p:tgtEl>
                                        <p:attrNameLst>
                                          <p:attrName>style.visibility</p:attrName>
                                        </p:attrNameLst>
                                      </p:cBhvr>
                                      <p:to>
                                        <p:strVal val="visible"/>
                                      </p:to>
                                    </p:set>
                                    <p:anim calcmode="lin" valueType="num">
                                      <p:cBhvr additive="base">
                                        <p:cTn id="88" dur="500" fill="hold"/>
                                        <p:tgtEl>
                                          <p:spTgt spid="71"/>
                                        </p:tgtEl>
                                        <p:attrNameLst>
                                          <p:attrName>ppt_x</p:attrName>
                                        </p:attrNameLst>
                                      </p:cBhvr>
                                      <p:tavLst>
                                        <p:tav tm="0">
                                          <p:val>
                                            <p:strVal val="#ppt_x"/>
                                          </p:val>
                                        </p:tav>
                                        <p:tav tm="100000">
                                          <p:val>
                                            <p:strVal val="#ppt_x"/>
                                          </p:val>
                                        </p:tav>
                                      </p:tavLst>
                                    </p:anim>
                                    <p:anim calcmode="lin" valueType="num">
                                      <p:cBhvr additive="base">
                                        <p:cTn id="89"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72"/>
                                        </p:tgtEl>
                                        <p:attrNameLst>
                                          <p:attrName>style.visibility</p:attrName>
                                        </p:attrNameLst>
                                      </p:cBhvr>
                                      <p:to>
                                        <p:strVal val="visible"/>
                                      </p:to>
                                    </p:set>
                                    <p:anim calcmode="lin" valueType="num">
                                      <p:cBhvr additive="base">
                                        <p:cTn id="94" dur="500" fill="hold"/>
                                        <p:tgtEl>
                                          <p:spTgt spid="72"/>
                                        </p:tgtEl>
                                        <p:attrNameLst>
                                          <p:attrName>ppt_x</p:attrName>
                                        </p:attrNameLst>
                                      </p:cBhvr>
                                      <p:tavLst>
                                        <p:tav tm="0">
                                          <p:val>
                                            <p:strVal val="#ppt_x"/>
                                          </p:val>
                                        </p:tav>
                                        <p:tav tm="100000">
                                          <p:val>
                                            <p:strVal val="#ppt_x"/>
                                          </p:val>
                                        </p:tav>
                                      </p:tavLst>
                                    </p:anim>
                                    <p:anim calcmode="lin" valueType="num">
                                      <p:cBhvr additive="base">
                                        <p:cTn id="95" dur="500" fill="hold"/>
                                        <p:tgtEl>
                                          <p:spTgt spid="72"/>
                                        </p:tgtEl>
                                        <p:attrNameLst>
                                          <p:attrName>ppt_y</p:attrName>
                                        </p:attrNameLst>
                                      </p:cBhvr>
                                      <p:tavLst>
                                        <p:tav tm="0">
                                          <p:val>
                                            <p:strVal val="1+#ppt_h/2"/>
                                          </p:val>
                                        </p:tav>
                                        <p:tav tm="100000">
                                          <p:val>
                                            <p:strVal val="#ppt_y"/>
                                          </p:val>
                                        </p:tav>
                                      </p:tavLst>
                                    </p:anim>
                                  </p:childTnLst>
                                </p:cTn>
                              </p:par>
                              <p:par>
                                <p:cTn id="96" presetID="2" presetClass="entr" presetSubtype="4" fill="hold" nodeType="withEffect">
                                  <p:stCondLst>
                                    <p:cond delay="0"/>
                                  </p:stCondLst>
                                  <p:childTnLst>
                                    <p:set>
                                      <p:cBhvr>
                                        <p:cTn id="97" dur="1" fill="hold">
                                          <p:stCondLst>
                                            <p:cond delay="0"/>
                                          </p:stCondLst>
                                        </p:cTn>
                                        <p:tgtEl>
                                          <p:spTgt spid="73"/>
                                        </p:tgtEl>
                                        <p:attrNameLst>
                                          <p:attrName>style.visibility</p:attrName>
                                        </p:attrNameLst>
                                      </p:cBhvr>
                                      <p:to>
                                        <p:strVal val="visible"/>
                                      </p:to>
                                    </p:set>
                                    <p:anim calcmode="lin" valueType="num">
                                      <p:cBhvr additive="base">
                                        <p:cTn id="98" dur="500" fill="hold"/>
                                        <p:tgtEl>
                                          <p:spTgt spid="73"/>
                                        </p:tgtEl>
                                        <p:attrNameLst>
                                          <p:attrName>ppt_x</p:attrName>
                                        </p:attrNameLst>
                                      </p:cBhvr>
                                      <p:tavLst>
                                        <p:tav tm="0">
                                          <p:val>
                                            <p:strVal val="#ppt_x"/>
                                          </p:val>
                                        </p:tav>
                                        <p:tav tm="100000">
                                          <p:val>
                                            <p:strVal val="#ppt_x"/>
                                          </p:val>
                                        </p:tav>
                                      </p:tavLst>
                                    </p:anim>
                                    <p:anim calcmode="lin" valueType="num">
                                      <p:cBhvr additive="base">
                                        <p:cTn id="99" dur="500" fill="hold"/>
                                        <p:tgtEl>
                                          <p:spTgt spid="73"/>
                                        </p:tgtEl>
                                        <p:attrNameLst>
                                          <p:attrName>ppt_y</p:attrName>
                                        </p:attrNameLst>
                                      </p:cBhvr>
                                      <p:tavLst>
                                        <p:tav tm="0">
                                          <p:val>
                                            <p:strVal val="1+#ppt_h/2"/>
                                          </p:val>
                                        </p:tav>
                                        <p:tav tm="100000">
                                          <p:val>
                                            <p:strVal val="#ppt_y"/>
                                          </p:val>
                                        </p:tav>
                                      </p:tavLst>
                                    </p:anim>
                                  </p:childTnLst>
                                </p:cTn>
                              </p:par>
                              <p:par>
                                <p:cTn id="100" presetID="2" presetClass="entr" presetSubtype="4" fill="hold" nodeType="withEffect">
                                  <p:stCondLst>
                                    <p:cond delay="0"/>
                                  </p:stCondLst>
                                  <p:childTnLst>
                                    <p:set>
                                      <p:cBhvr>
                                        <p:cTn id="101" dur="1" fill="hold">
                                          <p:stCondLst>
                                            <p:cond delay="0"/>
                                          </p:stCondLst>
                                        </p:cTn>
                                        <p:tgtEl>
                                          <p:spTgt spid="74"/>
                                        </p:tgtEl>
                                        <p:attrNameLst>
                                          <p:attrName>style.visibility</p:attrName>
                                        </p:attrNameLst>
                                      </p:cBhvr>
                                      <p:to>
                                        <p:strVal val="visible"/>
                                      </p:to>
                                    </p:set>
                                    <p:anim calcmode="lin" valueType="num">
                                      <p:cBhvr additive="base">
                                        <p:cTn id="102" dur="500" fill="hold"/>
                                        <p:tgtEl>
                                          <p:spTgt spid="74"/>
                                        </p:tgtEl>
                                        <p:attrNameLst>
                                          <p:attrName>ppt_x</p:attrName>
                                        </p:attrNameLst>
                                      </p:cBhvr>
                                      <p:tavLst>
                                        <p:tav tm="0">
                                          <p:val>
                                            <p:strVal val="#ppt_x"/>
                                          </p:val>
                                        </p:tav>
                                        <p:tav tm="100000">
                                          <p:val>
                                            <p:strVal val="#ppt_x"/>
                                          </p:val>
                                        </p:tav>
                                      </p:tavLst>
                                    </p:anim>
                                    <p:anim calcmode="lin" valueType="num">
                                      <p:cBhvr additive="base">
                                        <p:cTn id="103"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2" presetClass="exit" presetSubtype="4" fill="hold" grpId="1" nodeType="clickEffect">
                                  <p:stCondLst>
                                    <p:cond delay="0"/>
                                  </p:stCondLst>
                                  <p:childTnLst>
                                    <p:anim calcmode="lin" valueType="num">
                                      <p:cBhvr additive="base">
                                        <p:cTn id="107" dur="500"/>
                                        <p:tgtEl>
                                          <p:spTgt spid="71"/>
                                        </p:tgtEl>
                                        <p:attrNameLst>
                                          <p:attrName>ppt_x</p:attrName>
                                        </p:attrNameLst>
                                      </p:cBhvr>
                                      <p:tavLst>
                                        <p:tav tm="0">
                                          <p:val>
                                            <p:strVal val="ppt_x"/>
                                          </p:val>
                                        </p:tav>
                                        <p:tav tm="100000">
                                          <p:val>
                                            <p:strVal val="ppt_x"/>
                                          </p:val>
                                        </p:tav>
                                      </p:tavLst>
                                    </p:anim>
                                    <p:anim calcmode="lin" valueType="num">
                                      <p:cBhvr additive="base">
                                        <p:cTn id="108" dur="500"/>
                                        <p:tgtEl>
                                          <p:spTgt spid="71"/>
                                        </p:tgtEl>
                                        <p:attrNameLst>
                                          <p:attrName>ppt_y</p:attrName>
                                        </p:attrNameLst>
                                      </p:cBhvr>
                                      <p:tavLst>
                                        <p:tav tm="0">
                                          <p:val>
                                            <p:strVal val="ppt_y"/>
                                          </p:val>
                                        </p:tav>
                                        <p:tav tm="100000">
                                          <p:val>
                                            <p:strVal val="1+ppt_h/2"/>
                                          </p:val>
                                        </p:tav>
                                      </p:tavLst>
                                    </p:anim>
                                    <p:set>
                                      <p:cBhvr>
                                        <p:cTn id="109" dur="1" fill="hold">
                                          <p:stCondLst>
                                            <p:cond delay="499"/>
                                          </p:stCondLst>
                                        </p:cTn>
                                        <p:tgtEl>
                                          <p:spTgt spid="71"/>
                                        </p:tgtEl>
                                        <p:attrNameLst>
                                          <p:attrName>style.visibility</p:attrName>
                                        </p:attrNameLst>
                                      </p:cBhvr>
                                      <p:to>
                                        <p:strVal val="hidden"/>
                                      </p:to>
                                    </p:set>
                                  </p:childTnLst>
                                </p:cTn>
                              </p:par>
                              <p:par>
                                <p:cTn id="110" presetID="2" presetClass="exit" presetSubtype="4" fill="hold" nodeType="withEffect">
                                  <p:stCondLst>
                                    <p:cond delay="0"/>
                                  </p:stCondLst>
                                  <p:childTnLst>
                                    <p:anim calcmode="lin" valueType="num">
                                      <p:cBhvr additive="base">
                                        <p:cTn id="111" dur="500"/>
                                        <p:tgtEl>
                                          <p:spTgt spid="68"/>
                                        </p:tgtEl>
                                        <p:attrNameLst>
                                          <p:attrName>ppt_x</p:attrName>
                                        </p:attrNameLst>
                                      </p:cBhvr>
                                      <p:tavLst>
                                        <p:tav tm="0">
                                          <p:val>
                                            <p:strVal val="ppt_x"/>
                                          </p:val>
                                        </p:tav>
                                        <p:tav tm="100000">
                                          <p:val>
                                            <p:strVal val="ppt_x"/>
                                          </p:val>
                                        </p:tav>
                                      </p:tavLst>
                                    </p:anim>
                                    <p:anim calcmode="lin" valueType="num">
                                      <p:cBhvr additive="base">
                                        <p:cTn id="112" dur="500"/>
                                        <p:tgtEl>
                                          <p:spTgt spid="68"/>
                                        </p:tgtEl>
                                        <p:attrNameLst>
                                          <p:attrName>ppt_y</p:attrName>
                                        </p:attrNameLst>
                                      </p:cBhvr>
                                      <p:tavLst>
                                        <p:tav tm="0">
                                          <p:val>
                                            <p:strVal val="ppt_y"/>
                                          </p:val>
                                        </p:tav>
                                        <p:tav tm="100000">
                                          <p:val>
                                            <p:strVal val="1+ppt_h/2"/>
                                          </p:val>
                                        </p:tav>
                                      </p:tavLst>
                                    </p:anim>
                                    <p:set>
                                      <p:cBhvr>
                                        <p:cTn id="113" dur="1" fill="hold">
                                          <p:stCondLst>
                                            <p:cond delay="499"/>
                                          </p:stCondLst>
                                        </p:cTn>
                                        <p:tgtEl>
                                          <p:spTgt spid="68"/>
                                        </p:tgtEl>
                                        <p:attrNameLst>
                                          <p:attrName>style.visibility</p:attrName>
                                        </p:attrNameLst>
                                      </p:cBhvr>
                                      <p:to>
                                        <p:strVal val="hidden"/>
                                      </p:to>
                                    </p:set>
                                  </p:childTnLst>
                                </p:cTn>
                              </p:par>
                              <p:par>
                                <p:cTn id="114" presetID="2" presetClass="exit" presetSubtype="4" fill="hold" grpId="1" nodeType="withEffect">
                                  <p:stCondLst>
                                    <p:cond delay="0"/>
                                  </p:stCondLst>
                                  <p:childTnLst>
                                    <p:anim calcmode="lin" valueType="num">
                                      <p:cBhvr additive="base">
                                        <p:cTn id="115" dur="500"/>
                                        <p:tgtEl>
                                          <p:spTgt spid="72"/>
                                        </p:tgtEl>
                                        <p:attrNameLst>
                                          <p:attrName>ppt_x</p:attrName>
                                        </p:attrNameLst>
                                      </p:cBhvr>
                                      <p:tavLst>
                                        <p:tav tm="0">
                                          <p:val>
                                            <p:strVal val="ppt_x"/>
                                          </p:val>
                                        </p:tav>
                                        <p:tav tm="100000">
                                          <p:val>
                                            <p:strVal val="ppt_x"/>
                                          </p:val>
                                        </p:tav>
                                      </p:tavLst>
                                    </p:anim>
                                    <p:anim calcmode="lin" valueType="num">
                                      <p:cBhvr additive="base">
                                        <p:cTn id="116" dur="500"/>
                                        <p:tgtEl>
                                          <p:spTgt spid="72"/>
                                        </p:tgtEl>
                                        <p:attrNameLst>
                                          <p:attrName>ppt_y</p:attrName>
                                        </p:attrNameLst>
                                      </p:cBhvr>
                                      <p:tavLst>
                                        <p:tav tm="0">
                                          <p:val>
                                            <p:strVal val="ppt_y"/>
                                          </p:val>
                                        </p:tav>
                                        <p:tav tm="100000">
                                          <p:val>
                                            <p:strVal val="1+ppt_h/2"/>
                                          </p:val>
                                        </p:tav>
                                      </p:tavLst>
                                    </p:anim>
                                    <p:set>
                                      <p:cBhvr>
                                        <p:cTn id="117" dur="1" fill="hold">
                                          <p:stCondLst>
                                            <p:cond delay="499"/>
                                          </p:stCondLst>
                                        </p:cTn>
                                        <p:tgtEl>
                                          <p:spTgt spid="72"/>
                                        </p:tgtEl>
                                        <p:attrNameLst>
                                          <p:attrName>style.visibility</p:attrName>
                                        </p:attrNameLst>
                                      </p:cBhvr>
                                      <p:to>
                                        <p:strVal val="hidden"/>
                                      </p:to>
                                    </p:set>
                                  </p:childTnLst>
                                </p:cTn>
                              </p:par>
                              <p:par>
                                <p:cTn id="118" presetID="2" presetClass="exit" presetSubtype="4" fill="hold" nodeType="withEffect">
                                  <p:stCondLst>
                                    <p:cond delay="0"/>
                                  </p:stCondLst>
                                  <p:childTnLst>
                                    <p:anim calcmode="lin" valueType="num">
                                      <p:cBhvr additive="base">
                                        <p:cTn id="119" dur="500"/>
                                        <p:tgtEl>
                                          <p:spTgt spid="73"/>
                                        </p:tgtEl>
                                        <p:attrNameLst>
                                          <p:attrName>ppt_x</p:attrName>
                                        </p:attrNameLst>
                                      </p:cBhvr>
                                      <p:tavLst>
                                        <p:tav tm="0">
                                          <p:val>
                                            <p:strVal val="ppt_x"/>
                                          </p:val>
                                        </p:tav>
                                        <p:tav tm="100000">
                                          <p:val>
                                            <p:strVal val="ppt_x"/>
                                          </p:val>
                                        </p:tav>
                                      </p:tavLst>
                                    </p:anim>
                                    <p:anim calcmode="lin" valueType="num">
                                      <p:cBhvr additive="base">
                                        <p:cTn id="120" dur="500"/>
                                        <p:tgtEl>
                                          <p:spTgt spid="73"/>
                                        </p:tgtEl>
                                        <p:attrNameLst>
                                          <p:attrName>ppt_y</p:attrName>
                                        </p:attrNameLst>
                                      </p:cBhvr>
                                      <p:tavLst>
                                        <p:tav tm="0">
                                          <p:val>
                                            <p:strVal val="ppt_y"/>
                                          </p:val>
                                        </p:tav>
                                        <p:tav tm="100000">
                                          <p:val>
                                            <p:strVal val="1+ppt_h/2"/>
                                          </p:val>
                                        </p:tav>
                                      </p:tavLst>
                                    </p:anim>
                                    <p:set>
                                      <p:cBhvr>
                                        <p:cTn id="121" dur="1" fill="hold">
                                          <p:stCondLst>
                                            <p:cond delay="499"/>
                                          </p:stCondLst>
                                        </p:cTn>
                                        <p:tgtEl>
                                          <p:spTgt spid="73"/>
                                        </p:tgtEl>
                                        <p:attrNameLst>
                                          <p:attrName>style.visibility</p:attrName>
                                        </p:attrNameLst>
                                      </p:cBhvr>
                                      <p:to>
                                        <p:strVal val="hidden"/>
                                      </p:to>
                                    </p:set>
                                  </p:childTnLst>
                                </p:cTn>
                              </p:par>
                              <p:par>
                                <p:cTn id="122" presetID="2" presetClass="exit" presetSubtype="4" fill="hold" nodeType="withEffect">
                                  <p:stCondLst>
                                    <p:cond delay="0"/>
                                  </p:stCondLst>
                                  <p:childTnLst>
                                    <p:anim calcmode="lin" valueType="num">
                                      <p:cBhvr additive="base">
                                        <p:cTn id="123" dur="500"/>
                                        <p:tgtEl>
                                          <p:spTgt spid="74"/>
                                        </p:tgtEl>
                                        <p:attrNameLst>
                                          <p:attrName>ppt_x</p:attrName>
                                        </p:attrNameLst>
                                      </p:cBhvr>
                                      <p:tavLst>
                                        <p:tav tm="0">
                                          <p:val>
                                            <p:strVal val="ppt_x"/>
                                          </p:val>
                                        </p:tav>
                                        <p:tav tm="100000">
                                          <p:val>
                                            <p:strVal val="ppt_x"/>
                                          </p:val>
                                        </p:tav>
                                      </p:tavLst>
                                    </p:anim>
                                    <p:anim calcmode="lin" valueType="num">
                                      <p:cBhvr additive="base">
                                        <p:cTn id="124" dur="500"/>
                                        <p:tgtEl>
                                          <p:spTgt spid="74"/>
                                        </p:tgtEl>
                                        <p:attrNameLst>
                                          <p:attrName>ppt_y</p:attrName>
                                        </p:attrNameLst>
                                      </p:cBhvr>
                                      <p:tavLst>
                                        <p:tav tm="0">
                                          <p:val>
                                            <p:strVal val="ppt_y"/>
                                          </p:val>
                                        </p:tav>
                                        <p:tav tm="100000">
                                          <p:val>
                                            <p:strVal val="1+ppt_h/2"/>
                                          </p:val>
                                        </p:tav>
                                      </p:tavLst>
                                    </p:anim>
                                    <p:set>
                                      <p:cBhvr>
                                        <p:cTn id="125" dur="1" fill="hold">
                                          <p:stCondLst>
                                            <p:cond delay="499"/>
                                          </p:stCondLst>
                                        </p:cTn>
                                        <p:tgtEl>
                                          <p:spTgt spid="74"/>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51" presetClass="entr" presetSubtype="0" fill="hold" grpId="0" nodeType="clickEffect">
                                  <p:stCondLst>
                                    <p:cond delay="0"/>
                                  </p:stCondLst>
                                  <p:childTnLst>
                                    <p:set>
                                      <p:cBhvr>
                                        <p:cTn id="129" dur="1" fill="hold">
                                          <p:stCondLst>
                                            <p:cond delay="0"/>
                                          </p:stCondLst>
                                        </p:cTn>
                                        <p:tgtEl>
                                          <p:spTgt spid="75"/>
                                        </p:tgtEl>
                                        <p:attrNameLst>
                                          <p:attrName>style.visibility</p:attrName>
                                        </p:attrNameLst>
                                      </p:cBhvr>
                                      <p:to>
                                        <p:strVal val="visible"/>
                                      </p:to>
                                    </p:set>
                                    <p:animEffect transition="in" filter="fade">
                                      <p:cBhvr>
                                        <p:cTn id="130" dur="770" decel="100000"/>
                                        <p:tgtEl>
                                          <p:spTgt spid="75"/>
                                        </p:tgtEl>
                                      </p:cBhvr>
                                    </p:animEffect>
                                    <p:animScale>
                                      <p:cBhvr>
                                        <p:cTn id="131" dur="770" decel="100000"/>
                                        <p:tgtEl>
                                          <p:spTgt spid="75"/>
                                        </p:tgtEl>
                                      </p:cBhvr>
                                      <p:from x="10000" y="10000"/>
                                      <p:to x="200000" y="450000"/>
                                    </p:animScale>
                                    <p:animScale>
                                      <p:cBhvr>
                                        <p:cTn id="132" dur="1230" accel="100000" fill="hold">
                                          <p:stCondLst>
                                            <p:cond delay="770"/>
                                          </p:stCondLst>
                                        </p:cTn>
                                        <p:tgtEl>
                                          <p:spTgt spid="75"/>
                                        </p:tgtEl>
                                      </p:cBhvr>
                                      <p:from x="200000" y="450000"/>
                                      <p:to x="100000" y="100000"/>
                                    </p:animScale>
                                    <p:set>
                                      <p:cBhvr>
                                        <p:cTn id="133" dur="770" fill="hold"/>
                                        <p:tgtEl>
                                          <p:spTgt spid="75"/>
                                        </p:tgtEl>
                                        <p:attrNameLst>
                                          <p:attrName>ppt_x</p:attrName>
                                        </p:attrNameLst>
                                      </p:cBhvr>
                                      <p:to>
                                        <p:strVal val="(0.5)"/>
                                      </p:to>
                                    </p:set>
                                    <p:anim from="(0.5)" to="(#ppt_x)" calcmode="lin" valueType="num">
                                      <p:cBhvr>
                                        <p:cTn id="134" dur="1230" accel="100000" fill="hold">
                                          <p:stCondLst>
                                            <p:cond delay="770"/>
                                          </p:stCondLst>
                                        </p:cTn>
                                        <p:tgtEl>
                                          <p:spTgt spid="75"/>
                                        </p:tgtEl>
                                        <p:attrNameLst>
                                          <p:attrName>ppt_x</p:attrName>
                                        </p:attrNameLst>
                                      </p:cBhvr>
                                    </p:anim>
                                    <p:set>
                                      <p:cBhvr>
                                        <p:cTn id="135" dur="770" fill="hold"/>
                                        <p:tgtEl>
                                          <p:spTgt spid="75"/>
                                        </p:tgtEl>
                                        <p:attrNameLst>
                                          <p:attrName>ppt_y</p:attrName>
                                        </p:attrNameLst>
                                      </p:cBhvr>
                                      <p:to>
                                        <p:strVal val="(#ppt_y+0.4)"/>
                                      </p:to>
                                    </p:set>
                                    <p:anim from="(#ppt_y+0.4)" to="(#ppt_y)" calcmode="lin" valueType="num">
                                      <p:cBhvr>
                                        <p:cTn id="136" dur="1230" accel="100000" fill="hold">
                                          <p:stCondLst>
                                            <p:cond delay="770"/>
                                          </p:stCondLst>
                                        </p:cTn>
                                        <p:tgtEl>
                                          <p:spTgt spid="75"/>
                                        </p:tgtEl>
                                        <p:attrNameLst>
                                          <p:attrName>ppt_y</p:attrName>
                                        </p:attrNameLst>
                                      </p:cBhvr>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nodeType="clickEffect">
                                  <p:stCondLst>
                                    <p:cond delay="0"/>
                                  </p:stCondLst>
                                  <p:childTnLst>
                                    <p:set>
                                      <p:cBhvr>
                                        <p:cTn id="140" dur="1" fill="hold">
                                          <p:stCondLst>
                                            <p:cond delay="0"/>
                                          </p:stCondLst>
                                        </p:cTn>
                                        <p:tgtEl>
                                          <p:spTgt spid="76"/>
                                        </p:tgtEl>
                                        <p:attrNameLst>
                                          <p:attrName>style.visibility</p:attrName>
                                        </p:attrNameLst>
                                      </p:cBhvr>
                                      <p:to>
                                        <p:strVal val="visible"/>
                                      </p:to>
                                    </p:set>
                                    <p:anim calcmode="lin" valueType="num">
                                      <p:cBhvr additive="base">
                                        <p:cTn id="141" dur="500" fill="hold"/>
                                        <p:tgtEl>
                                          <p:spTgt spid="76"/>
                                        </p:tgtEl>
                                        <p:attrNameLst>
                                          <p:attrName>ppt_x</p:attrName>
                                        </p:attrNameLst>
                                      </p:cBhvr>
                                      <p:tavLst>
                                        <p:tav tm="0">
                                          <p:val>
                                            <p:strVal val="#ppt_x"/>
                                          </p:val>
                                        </p:tav>
                                        <p:tav tm="100000">
                                          <p:val>
                                            <p:strVal val="#ppt_x"/>
                                          </p:val>
                                        </p:tav>
                                      </p:tavLst>
                                    </p:anim>
                                    <p:anim calcmode="lin" valueType="num">
                                      <p:cBhvr additive="base">
                                        <p:cTn id="142"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78"/>
                                        </p:tgtEl>
                                        <p:attrNameLst>
                                          <p:attrName>style.visibility</p:attrName>
                                        </p:attrNameLst>
                                      </p:cBhvr>
                                      <p:to>
                                        <p:strVal val="visible"/>
                                      </p:to>
                                    </p:set>
                                    <p:anim calcmode="lin" valueType="num">
                                      <p:cBhvr additive="base">
                                        <p:cTn id="147" dur="500" fill="hold"/>
                                        <p:tgtEl>
                                          <p:spTgt spid="78"/>
                                        </p:tgtEl>
                                        <p:attrNameLst>
                                          <p:attrName>ppt_x</p:attrName>
                                        </p:attrNameLst>
                                      </p:cBhvr>
                                      <p:tavLst>
                                        <p:tav tm="0">
                                          <p:val>
                                            <p:strVal val="#ppt_x"/>
                                          </p:val>
                                        </p:tav>
                                        <p:tav tm="100000">
                                          <p:val>
                                            <p:strVal val="#ppt_x"/>
                                          </p:val>
                                        </p:tav>
                                      </p:tavLst>
                                    </p:anim>
                                    <p:anim calcmode="lin" valueType="num">
                                      <p:cBhvr additive="base">
                                        <p:cTn id="148"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51" presetClass="entr" presetSubtype="0" fill="hold" grpId="0" nodeType="clickEffect">
                                  <p:stCondLst>
                                    <p:cond delay="0"/>
                                  </p:stCondLst>
                                  <p:childTnLst>
                                    <p:set>
                                      <p:cBhvr>
                                        <p:cTn id="152" dur="1" fill="hold">
                                          <p:stCondLst>
                                            <p:cond delay="0"/>
                                          </p:stCondLst>
                                        </p:cTn>
                                        <p:tgtEl>
                                          <p:spTgt spid="81"/>
                                        </p:tgtEl>
                                        <p:attrNameLst>
                                          <p:attrName>style.visibility</p:attrName>
                                        </p:attrNameLst>
                                      </p:cBhvr>
                                      <p:to>
                                        <p:strVal val="visible"/>
                                      </p:to>
                                    </p:set>
                                    <p:animEffect transition="in" filter="fade">
                                      <p:cBhvr>
                                        <p:cTn id="153" dur="770" decel="100000"/>
                                        <p:tgtEl>
                                          <p:spTgt spid="81"/>
                                        </p:tgtEl>
                                      </p:cBhvr>
                                    </p:animEffect>
                                    <p:animScale>
                                      <p:cBhvr>
                                        <p:cTn id="154" dur="770" decel="100000"/>
                                        <p:tgtEl>
                                          <p:spTgt spid="81"/>
                                        </p:tgtEl>
                                      </p:cBhvr>
                                      <p:from x="10000" y="10000"/>
                                      <p:to x="200000" y="450000"/>
                                    </p:animScale>
                                    <p:animScale>
                                      <p:cBhvr>
                                        <p:cTn id="155" dur="1230" accel="100000" fill="hold">
                                          <p:stCondLst>
                                            <p:cond delay="770"/>
                                          </p:stCondLst>
                                        </p:cTn>
                                        <p:tgtEl>
                                          <p:spTgt spid="81"/>
                                        </p:tgtEl>
                                      </p:cBhvr>
                                      <p:from x="200000" y="450000"/>
                                      <p:to x="100000" y="100000"/>
                                    </p:animScale>
                                    <p:set>
                                      <p:cBhvr>
                                        <p:cTn id="156" dur="770" fill="hold"/>
                                        <p:tgtEl>
                                          <p:spTgt spid="81"/>
                                        </p:tgtEl>
                                        <p:attrNameLst>
                                          <p:attrName>ppt_x</p:attrName>
                                        </p:attrNameLst>
                                      </p:cBhvr>
                                      <p:to>
                                        <p:strVal val="(0.5)"/>
                                      </p:to>
                                    </p:set>
                                    <p:anim from="(0.5)" to="(#ppt_x)" calcmode="lin" valueType="num">
                                      <p:cBhvr>
                                        <p:cTn id="157" dur="1230" accel="100000" fill="hold">
                                          <p:stCondLst>
                                            <p:cond delay="770"/>
                                          </p:stCondLst>
                                        </p:cTn>
                                        <p:tgtEl>
                                          <p:spTgt spid="81"/>
                                        </p:tgtEl>
                                        <p:attrNameLst>
                                          <p:attrName>ppt_x</p:attrName>
                                        </p:attrNameLst>
                                      </p:cBhvr>
                                    </p:anim>
                                    <p:set>
                                      <p:cBhvr>
                                        <p:cTn id="158" dur="770" fill="hold"/>
                                        <p:tgtEl>
                                          <p:spTgt spid="81"/>
                                        </p:tgtEl>
                                        <p:attrNameLst>
                                          <p:attrName>ppt_y</p:attrName>
                                        </p:attrNameLst>
                                      </p:cBhvr>
                                      <p:to>
                                        <p:strVal val="(#ppt_y+0.4)"/>
                                      </p:to>
                                    </p:set>
                                    <p:anim from="(#ppt_y+0.4)" to="(#ppt_y)" calcmode="lin" valueType="num">
                                      <p:cBhvr>
                                        <p:cTn id="159" dur="1230" accel="100000" fill="hold">
                                          <p:stCondLst>
                                            <p:cond delay="770"/>
                                          </p:stCondLst>
                                        </p:cTn>
                                        <p:tgtEl>
                                          <p:spTgt spid="81"/>
                                        </p:tgtEl>
                                        <p:attrNameLst>
                                          <p:attrName>ppt_y</p:attrName>
                                        </p:attrNameLst>
                                      </p:cBhvr>
                                    </p:anim>
                                  </p:childTnLst>
                                </p:cTn>
                              </p:par>
                            </p:childTnLst>
                          </p:cTn>
                        </p:par>
                      </p:childTnLst>
                    </p:cTn>
                  </p:par>
                  <p:par>
                    <p:cTn id="160" fill="hold">
                      <p:stCondLst>
                        <p:cond delay="indefinite"/>
                      </p:stCondLst>
                      <p:childTnLst>
                        <p:par>
                          <p:cTn id="161" fill="hold">
                            <p:stCondLst>
                              <p:cond delay="0"/>
                            </p:stCondLst>
                            <p:childTnLst>
                              <p:par>
                                <p:cTn id="162" presetID="2" presetClass="entr" presetSubtype="4" fill="hold" grpId="1" nodeType="clickEffect">
                                  <p:stCondLst>
                                    <p:cond delay="0"/>
                                  </p:stCondLst>
                                  <p:childTnLst>
                                    <p:set>
                                      <p:cBhvr>
                                        <p:cTn id="163" dur="1" fill="hold">
                                          <p:stCondLst>
                                            <p:cond delay="0"/>
                                          </p:stCondLst>
                                        </p:cTn>
                                        <p:tgtEl>
                                          <p:spTgt spid="81"/>
                                        </p:tgtEl>
                                        <p:attrNameLst>
                                          <p:attrName>style.visibility</p:attrName>
                                        </p:attrNameLst>
                                      </p:cBhvr>
                                      <p:to>
                                        <p:strVal val="visible"/>
                                      </p:to>
                                    </p:set>
                                    <p:anim calcmode="lin" valueType="num">
                                      <p:cBhvr additive="base">
                                        <p:cTn id="164" dur="500" fill="hold"/>
                                        <p:tgtEl>
                                          <p:spTgt spid="81"/>
                                        </p:tgtEl>
                                        <p:attrNameLst>
                                          <p:attrName>ppt_x</p:attrName>
                                        </p:attrNameLst>
                                      </p:cBhvr>
                                      <p:tavLst>
                                        <p:tav tm="0">
                                          <p:val>
                                            <p:strVal val="#ppt_x"/>
                                          </p:val>
                                        </p:tav>
                                        <p:tav tm="100000">
                                          <p:val>
                                            <p:strVal val="#ppt_x"/>
                                          </p:val>
                                        </p:tav>
                                      </p:tavLst>
                                    </p:anim>
                                    <p:anim calcmode="lin" valueType="num">
                                      <p:cBhvr additive="base">
                                        <p:cTn id="165" dur="500" fill="hold"/>
                                        <p:tgtEl>
                                          <p:spTgt spid="81"/>
                                        </p:tgtEl>
                                        <p:attrNameLst>
                                          <p:attrName>ppt_y</p:attrName>
                                        </p:attrNameLst>
                                      </p:cBhvr>
                                      <p:tavLst>
                                        <p:tav tm="0">
                                          <p:val>
                                            <p:strVal val="1+#ppt_h/2"/>
                                          </p:val>
                                        </p:tav>
                                        <p:tav tm="100000">
                                          <p:val>
                                            <p:strVal val="#ppt_y"/>
                                          </p:val>
                                        </p:tav>
                                      </p:tavLst>
                                    </p:anim>
                                  </p:childTnLst>
                                </p:cTn>
                              </p:par>
                            </p:childTnLst>
                          </p:cTn>
                        </p:par>
                      </p:childTnLst>
                    </p:cTn>
                  </p:par>
                  <p:par>
                    <p:cTn id="166" fill="hold">
                      <p:stCondLst>
                        <p:cond delay="indefinite"/>
                      </p:stCondLst>
                      <p:childTnLst>
                        <p:par>
                          <p:cTn id="167" fill="hold">
                            <p:stCondLst>
                              <p:cond delay="0"/>
                            </p:stCondLst>
                            <p:childTnLst>
                              <p:par>
                                <p:cTn id="168" presetID="2" presetClass="entr" presetSubtype="4" fill="hold" nodeType="clickEffect">
                                  <p:stCondLst>
                                    <p:cond delay="0"/>
                                  </p:stCondLst>
                                  <p:childTnLst>
                                    <p:set>
                                      <p:cBhvr>
                                        <p:cTn id="169" dur="1" fill="hold">
                                          <p:stCondLst>
                                            <p:cond delay="0"/>
                                          </p:stCondLst>
                                        </p:cTn>
                                        <p:tgtEl>
                                          <p:spTgt spid="82"/>
                                        </p:tgtEl>
                                        <p:attrNameLst>
                                          <p:attrName>style.visibility</p:attrName>
                                        </p:attrNameLst>
                                      </p:cBhvr>
                                      <p:to>
                                        <p:strVal val="visible"/>
                                      </p:to>
                                    </p:set>
                                    <p:anim calcmode="lin" valueType="num">
                                      <p:cBhvr additive="base">
                                        <p:cTn id="170" dur="500" fill="hold"/>
                                        <p:tgtEl>
                                          <p:spTgt spid="82"/>
                                        </p:tgtEl>
                                        <p:attrNameLst>
                                          <p:attrName>ppt_x</p:attrName>
                                        </p:attrNameLst>
                                      </p:cBhvr>
                                      <p:tavLst>
                                        <p:tav tm="0">
                                          <p:val>
                                            <p:strVal val="#ppt_x"/>
                                          </p:val>
                                        </p:tav>
                                        <p:tav tm="100000">
                                          <p:val>
                                            <p:strVal val="#ppt_x"/>
                                          </p:val>
                                        </p:tav>
                                      </p:tavLst>
                                    </p:anim>
                                    <p:anim calcmode="lin" valueType="num">
                                      <p:cBhvr additive="base">
                                        <p:cTn id="171" dur="500" fill="hold"/>
                                        <p:tgtEl>
                                          <p:spTgt spid="82"/>
                                        </p:tgtEl>
                                        <p:attrNameLst>
                                          <p:attrName>ppt_y</p:attrName>
                                        </p:attrNameLst>
                                      </p:cBhvr>
                                      <p:tavLst>
                                        <p:tav tm="0">
                                          <p:val>
                                            <p:strVal val="1+#ppt_h/2"/>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23" presetClass="entr" presetSubtype="16" fill="hold" nodeType="clickEffect">
                                  <p:stCondLst>
                                    <p:cond delay="0"/>
                                  </p:stCondLst>
                                  <p:childTnLst>
                                    <p:set>
                                      <p:cBhvr>
                                        <p:cTn id="175" dur="1" fill="hold">
                                          <p:stCondLst>
                                            <p:cond delay="0"/>
                                          </p:stCondLst>
                                        </p:cTn>
                                        <p:tgtEl>
                                          <p:spTgt spid="83"/>
                                        </p:tgtEl>
                                        <p:attrNameLst>
                                          <p:attrName>style.visibility</p:attrName>
                                        </p:attrNameLst>
                                      </p:cBhvr>
                                      <p:to>
                                        <p:strVal val="visible"/>
                                      </p:to>
                                    </p:set>
                                    <p:anim calcmode="lin" valueType="num">
                                      <p:cBhvr>
                                        <p:cTn id="176" dur="500" fill="hold"/>
                                        <p:tgtEl>
                                          <p:spTgt spid="83"/>
                                        </p:tgtEl>
                                        <p:attrNameLst>
                                          <p:attrName>ppt_w</p:attrName>
                                        </p:attrNameLst>
                                      </p:cBhvr>
                                      <p:tavLst>
                                        <p:tav tm="0">
                                          <p:val>
                                            <p:fltVal val="0"/>
                                          </p:val>
                                        </p:tav>
                                        <p:tav tm="100000">
                                          <p:val>
                                            <p:strVal val="#ppt_w"/>
                                          </p:val>
                                        </p:tav>
                                      </p:tavLst>
                                    </p:anim>
                                    <p:anim calcmode="lin" valueType="num">
                                      <p:cBhvr>
                                        <p:cTn id="177" dur="500" fill="hold"/>
                                        <p:tgtEl>
                                          <p:spTgt spid="83"/>
                                        </p:tgtEl>
                                        <p:attrNameLst>
                                          <p:attrName>ppt_h</p:attrName>
                                        </p:attrNameLst>
                                      </p:cBhvr>
                                      <p:tavLst>
                                        <p:tav tm="0">
                                          <p:val>
                                            <p:fltVal val="0"/>
                                          </p:val>
                                        </p:tav>
                                        <p:tav tm="100000">
                                          <p:val>
                                            <p:strVal val="#ppt_h"/>
                                          </p:val>
                                        </p:tav>
                                      </p:tavLst>
                                    </p:anim>
                                  </p:childTnLst>
                                </p:cTn>
                              </p:par>
                            </p:childTnLst>
                          </p:cTn>
                        </p:par>
                      </p:childTnLst>
                    </p:cTn>
                  </p:par>
                  <p:par>
                    <p:cTn id="178" fill="hold">
                      <p:stCondLst>
                        <p:cond delay="indefinite"/>
                      </p:stCondLst>
                      <p:childTnLst>
                        <p:par>
                          <p:cTn id="179" fill="hold">
                            <p:stCondLst>
                              <p:cond delay="0"/>
                            </p:stCondLst>
                            <p:childTnLst>
                              <p:par>
                                <p:cTn id="180" presetID="23" presetClass="exit" presetSubtype="32" fill="hold" nodeType="clickEffect">
                                  <p:stCondLst>
                                    <p:cond delay="0"/>
                                  </p:stCondLst>
                                  <p:childTnLst>
                                    <p:anim calcmode="lin" valueType="num">
                                      <p:cBhvr>
                                        <p:cTn id="181" dur="500"/>
                                        <p:tgtEl>
                                          <p:spTgt spid="83"/>
                                        </p:tgtEl>
                                        <p:attrNameLst>
                                          <p:attrName>ppt_w</p:attrName>
                                        </p:attrNameLst>
                                      </p:cBhvr>
                                      <p:tavLst>
                                        <p:tav tm="0">
                                          <p:val>
                                            <p:strVal val="ppt_w"/>
                                          </p:val>
                                        </p:tav>
                                        <p:tav tm="100000">
                                          <p:val>
                                            <p:fltVal val="0"/>
                                          </p:val>
                                        </p:tav>
                                      </p:tavLst>
                                    </p:anim>
                                    <p:anim calcmode="lin" valueType="num">
                                      <p:cBhvr>
                                        <p:cTn id="182" dur="500"/>
                                        <p:tgtEl>
                                          <p:spTgt spid="83"/>
                                        </p:tgtEl>
                                        <p:attrNameLst>
                                          <p:attrName>ppt_h</p:attrName>
                                        </p:attrNameLst>
                                      </p:cBhvr>
                                      <p:tavLst>
                                        <p:tav tm="0">
                                          <p:val>
                                            <p:strVal val="ppt_h"/>
                                          </p:val>
                                        </p:tav>
                                        <p:tav tm="100000">
                                          <p:val>
                                            <p:fltVal val="0"/>
                                          </p:val>
                                        </p:tav>
                                      </p:tavLst>
                                    </p:anim>
                                    <p:set>
                                      <p:cBhvr>
                                        <p:cTn id="183" dur="1" fill="hold">
                                          <p:stCondLst>
                                            <p:cond delay="499"/>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2" grpId="1"/>
      <p:bldP spid="100" grpId="0"/>
      <p:bldP spid="61" grpId="0"/>
      <p:bldP spid="63" grpId="0"/>
      <p:bldP spid="64" grpId="0"/>
      <p:bldP spid="65" grpId="0"/>
      <p:bldP spid="102" grpId="2"/>
      <p:bldP spid="100" grpId="1"/>
      <p:bldP spid="61" grpId="1"/>
      <p:bldP spid="71" grpId="0"/>
      <p:bldP spid="72" grpId="0"/>
      <p:bldP spid="71" grpId="1"/>
      <p:bldP spid="72" grpId="1"/>
      <p:bldP spid="75" grpId="0"/>
      <p:bldP spid="78" grpId="0"/>
      <p:bldP spid="81" grpId="0"/>
      <p:bldP spid="81"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38175" y="140335"/>
            <a:ext cx="10816590" cy="695960"/>
          </a:xfrm>
        </p:spPr>
        <p:txBody>
          <a:bodyPr anchor="t" anchorCtr="0">
            <a:noAutofit/>
          </a:bodyPr>
          <a:lstStyle/>
          <a:p>
            <a:pPr algn="l"/>
            <a:r>
              <a:rPr lang="en-US" sz="4000" b="1" u="sng" dirty="0">
                <a:effectLst/>
                <a:latin typeface="Times New Roman" panose="02020603050405020304" charset="0"/>
                <a:cs typeface="Times New Roman" panose="02020603050405020304" charset="0"/>
              </a:rPr>
              <a:t>Backpropagation (Ceritanya Loss Function Tadi Masih Jauh Dari Yang Diharapkan)</a:t>
            </a:r>
            <a:endParaRPr lang="en-US" sz="40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Oval 9"/>
          <p:cNvSpPr/>
          <p:nvPr/>
        </p:nvSpPr>
        <p:spPr>
          <a:xfrm>
            <a:off x="636270" y="3069590"/>
            <a:ext cx="504825" cy="466090"/>
          </a:xfrm>
          <a:prstGeom prst="ellipse">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2" name="Oval 11"/>
          <p:cNvSpPr/>
          <p:nvPr/>
        </p:nvSpPr>
        <p:spPr>
          <a:xfrm>
            <a:off x="3041650" y="2291715"/>
            <a:ext cx="504825" cy="466090"/>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Oval 12"/>
          <p:cNvSpPr/>
          <p:nvPr/>
        </p:nvSpPr>
        <p:spPr>
          <a:xfrm>
            <a:off x="3041650" y="3778250"/>
            <a:ext cx="504825" cy="466090"/>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Oval 13"/>
          <p:cNvSpPr/>
          <p:nvPr/>
        </p:nvSpPr>
        <p:spPr>
          <a:xfrm>
            <a:off x="3041650" y="5264785"/>
            <a:ext cx="504825" cy="466090"/>
          </a:xfrm>
          <a:prstGeom prst="ellipse">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5" name="Oval 14"/>
          <p:cNvSpPr/>
          <p:nvPr/>
        </p:nvSpPr>
        <p:spPr>
          <a:xfrm>
            <a:off x="5561330" y="3778250"/>
            <a:ext cx="504825" cy="466090"/>
          </a:xfrm>
          <a:prstGeom prst="ellipse">
            <a:avLst/>
          </a:prstGeom>
          <a:solidFill>
            <a:srgbClr val="00B05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6" name="Oval 15"/>
          <p:cNvSpPr/>
          <p:nvPr/>
        </p:nvSpPr>
        <p:spPr>
          <a:xfrm>
            <a:off x="636270" y="4435475"/>
            <a:ext cx="504825" cy="466090"/>
          </a:xfrm>
          <a:prstGeom prst="ellipse">
            <a:avLst/>
          </a:prstGeom>
          <a:solidFill>
            <a:schemeClr val="accent1">
              <a:lumMod val="7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18" name="Straight Connector 17"/>
          <p:cNvCxnSpPr>
            <a:stCxn id="10" idx="6"/>
            <a:endCxn id="12" idx="2"/>
          </p:cNvCxnSpPr>
          <p:nvPr/>
        </p:nvCxnSpPr>
        <p:spPr>
          <a:xfrm flipV="1">
            <a:off x="1141095" y="2524760"/>
            <a:ext cx="1900555" cy="777875"/>
          </a:xfrm>
          <a:prstGeom prst="line">
            <a:avLst/>
          </a:prstGeom>
          <a:ln>
            <a:solidFill>
              <a:schemeClr val="accent1">
                <a:lumMod val="50000"/>
              </a:schemeClr>
            </a:solidFill>
          </a:ln>
        </p:spPr>
        <p:style>
          <a:lnRef idx="2">
            <a:schemeClr val="accent1"/>
          </a:lnRef>
          <a:fillRef idx="0">
            <a:srgbClr val="FFFFFF"/>
          </a:fillRef>
          <a:effectRef idx="0">
            <a:srgbClr val="FFFFFF"/>
          </a:effectRef>
          <a:fontRef idx="minor">
            <a:schemeClr val="tx1"/>
          </a:fontRef>
        </p:style>
      </p:cxnSp>
      <p:cxnSp>
        <p:nvCxnSpPr>
          <p:cNvPr id="19" name="Straight Connector 18"/>
          <p:cNvCxnSpPr>
            <a:stCxn id="10" idx="6"/>
            <a:endCxn id="13" idx="2"/>
          </p:cNvCxnSpPr>
          <p:nvPr/>
        </p:nvCxnSpPr>
        <p:spPr>
          <a:xfrm>
            <a:off x="1141095" y="3302635"/>
            <a:ext cx="1900555" cy="708660"/>
          </a:xfrm>
          <a:prstGeom prst="line">
            <a:avLst/>
          </a:prstGeom>
          <a:ln>
            <a:solidFill>
              <a:srgbClr val="FFC000"/>
            </a:solidFill>
          </a:ln>
        </p:spPr>
        <p:style>
          <a:lnRef idx="2">
            <a:schemeClr val="accent1"/>
          </a:lnRef>
          <a:fillRef idx="0">
            <a:srgbClr val="FFFFFF"/>
          </a:fillRef>
          <a:effectRef idx="0">
            <a:srgbClr val="FFFFFF"/>
          </a:effectRef>
          <a:fontRef idx="minor">
            <a:schemeClr val="tx1"/>
          </a:fontRef>
        </p:style>
      </p:cxnSp>
      <p:cxnSp>
        <p:nvCxnSpPr>
          <p:cNvPr id="20" name="Straight Connector 19"/>
          <p:cNvCxnSpPr>
            <a:stCxn id="10" idx="6"/>
            <a:endCxn id="14" idx="2"/>
          </p:cNvCxnSpPr>
          <p:nvPr/>
        </p:nvCxnSpPr>
        <p:spPr>
          <a:xfrm>
            <a:off x="1141095" y="3302635"/>
            <a:ext cx="1900555" cy="219519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21" name="Straight Connector 20"/>
          <p:cNvCxnSpPr>
            <a:stCxn id="16" idx="6"/>
            <a:endCxn id="12" idx="2"/>
          </p:cNvCxnSpPr>
          <p:nvPr/>
        </p:nvCxnSpPr>
        <p:spPr>
          <a:xfrm flipV="1">
            <a:off x="1141095" y="2524760"/>
            <a:ext cx="1900555" cy="2143760"/>
          </a:xfrm>
          <a:prstGeom prst="line">
            <a:avLst/>
          </a:prstGeom>
          <a:ln>
            <a:solidFill>
              <a:srgbClr val="00B050"/>
            </a:solidFill>
          </a:ln>
        </p:spPr>
        <p:style>
          <a:lnRef idx="2">
            <a:schemeClr val="accent1"/>
          </a:lnRef>
          <a:fillRef idx="0">
            <a:srgbClr val="FFFFFF"/>
          </a:fillRef>
          <a:effectRef idx="0">
            <a:srgbClr val="FFFFFF"/>
          </a:effectRef>
          <a:fontRef idx="minor">
            <a:schemeClr val="tx1"/>
          </a:fontRef>
        </p:style>
      </p:cxnSp>
      <p:cxnSp>
        <p:nvCxnSpPr>
          <p:cNvPr id="22" name="Straight Connector 21"/>
          <p:cNvCxnSpPr>
            <a:stCxn id="16" idx="6"/>
            <a:endCxn id="13" idx="2"/>
          </p:cNvCxnSpPr>
          <p:nvPr/>
        </p:nvCxnSpPr>
        <p:spPr>
          <a:xfrm flipV="1">
            <a:off x="1141095" y="4011295"/>
            <a:ext cx="1900555" cy="657225"/>
          </a:xfrm>
          <a:prstGeom prst="line">
            <a:avLst/>
          </a:prstGeom>
          <a:ln>
            <a:solidFill>
              <a:srgbClr val="24E1E8"/>
            </a:solidFill>
          </a:ln>
        </p:spPr>
        <p:style>
          <a:lnRef idx="2">
            <a:schemeClr val="accent1"/>
          </a:lnRef>
          <a:fillRef idx="0">
            <a:srgbClr val="FFFFFF"/>
          </a:fillRef>
          <a:effectRef idx="0">
            <a:srgbClr val="FFFFFF"/>
          </a:effectRef>
          <a:fontRef idx="minor">
            <a:schemeClr val="tx1"/>
          </a:fontRef>
        </p:style>
      </p:cxnSp>
      <p:cxnSp>
        <p:nvCxnSpPr>
          <p:cNvPr id="23" name="Straight Connector 22"/>
          <p:cNvCxnSpPr>
            <a:stCxn id="16" idx="6"/>
            <a:endCxn id="14" idx="2"/>
          </p:cNvCxnSpPr>
          <p:nvPr/>
        </p:nvCxnSpPr>
        <p:spPr>
          <a:xfrm>
            <a:off x="1141095" y="4668520"/>
            <a:ext cx="1900555" cy="829310"/>
          </a:xfrm>
          <a:prstGeom prst="line">
            <a:avLst/>
          </a:prstGeom>
          <a:ln>
            <a:solidFill>
              <a:srgbClr val="F33BE4"/>
            </a:solidFill>
          </a:ln>
        </p:spPr>
        <p:style>
          <a:lnRef idx="2">
            <a:schemeClr val="accent1"/>
          </a:lnRef>
          <a:fillRef idx="0">
            <a:srgbClr val="FFFFFF"/>
          </a:fillRef>
          <a:effectRef idx="0">
            <a:srgbClr val="FFFFFF"/>
          </a:effectRef>
          <a:fontRef idx="minor">
            <a:schemeClr val="tx1"/>
          </a:fontRef>
        </p:style>
      </p:cxnSp>
      <p:cxnSp>
        <p:nvCxnSpPr>
          <p:cNvPr id="24" name="Straight Connector 23"/>
          <p:cNvCxnSpPr>
            <a:stCxn id="12" idx="6"/>
            <a:endCxn id="15" idx="2"/>
          </p:cNvCxnSpPr>
          <p:nvPr/>
        </p:nvCxnSpPr>
        <p:spPr>
          <a:xfrm>
            <a:off x="3546475" y="2524760"/>
            <a:ext cx="2014855" cy="148653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cxnSp>
        <p:nvCxnSpPr>
          <p:cNvPr id="26" name="Straight Connector 25"/>
          <p:cNvCxnSpPr>
            <a:stCxn id="14" idx="6"/>
            <a:endCxn id="15" idx="2"/>
          </p:cNvCxnSpPr>
          <p:nvPr/>
        </p:nvCxnSpPr>
        <p:spPr>
          <a:xfrm flipV="1">
            <a:off x="3546475" y="4011295"/>
            <a:ext cx="2014855" cy="1486535"/>
          </a:xfrm>
          <a:prstGeom prst="line">
            <a:avLst/>
          </a:prstGeom>
          <a:ln>
            <a:solidFill>
              <a:schemeClr val="accent1">
                <a:lumMod val="50000"/>
              </a:schemeClr>
            </a:solidFill>
          </a:ln>
        </p:spPr>
        <p:style>
          <a:lnRef idx="2">
            <a:schemeClr val="accent1"/>
          </a:lnRef>
          <a:fillRef idx="0">
            <a:srgbClr val="FFFFFF"/>
          </a:fillRef>
          <a:effectRef idx="0">
            <a:srgbClr val="FFFFFF"/>
          </a:effectRef>
          <a:fontRef idx="minor">
            <a:schemeClr val="tx1"/>
          </a:fontRef>
        </p:style>
      </p:cxnSp>
      <p:cxnSp>
        <p:nvCxnSpPr>
          <p:cNvPr id="28" name="Straight Connector 27"/>
          <p:cNvCxnSpPr>
            <a:stCxn id="13" idx="6"/>
            <a:endCxn id="15" idx="2"/>
          </p:cNvCxnSpPr>
          <p:nvPr/>
        </p:nvCxnSpPr>
        <p:spPr>
          <a:xfrm>
            <a:off x="3546475" y="4011295"/>
            <a:ext cx="2014855" cy="0"/>
          </a:xfrm>
          <a:prstGeom prst="line">
            <a:avLst/>
          </a:prstGeom>
          <a:ln>
            <a:solidFill>
              <a:srgbClr val="FFC000"/>
            </a:solidFill>
          </a:ln>
        </p:spPr>
        <p:style>
          <a:lnRef idx="2">
            <a:schemeClr val="accent1"/>
          </a:lnRef>
          <a:fillRef idx="0">
            <a:srgbClr val="FFFFFF"/>
          </a:fillRef>
          <a:effectRef idx="0">
            <a:srgbClr val="FFFFFF"/>
          </a:effectRef>
          <a:fontRef idx="minor">
            <a:schemeClr val="tx1"/>
          </a:fontRef>
        </p:style>
      </p:cxnSp>
      <p:sp>
        <p:nvSpPr>
          <p:cNvPr id="29" name="Oval 28"/>
          <p:cNvSpPr/>
          <p:nvPr/>
        </p:nvSpPr>
        <p:spPr>
          <a:xfrm>
            <a:off x="2374900" y="5941695"/>
            <a:ext cx="180975" cy="17145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1" name="Oval 30"/>
          <p:cNvSpPr/>
          <p:nvPr/>
        </p:nvSpPr>
        <p:spPr>
          <a:xfrm>
            <a:off x="6426200" y="3395980"/>
            <a:ext cx="180975" cy="17145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2" name="Oval 31"/>
          <p:cNvSpPr/>
          <p:nvPr/>
        </p:nvSpPr>
        <p:spPr>
          <a:xfrm>
            <a:off x="3693160" y="3364230"/>
            <a:ext cx="180975" cy="17145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33" name="Straight Connector 32"/>
          <p:cNvCxnSpPr>
            <a:stCxn id="12" idx="1"/>
          </p:cNvCxnSpPr>
          <p:nvPr/>
        </p:nvCxnSpPr>
        <p:spPr>
          <a:xfrm flipH="1" flipV="1">
            <a:off x="2555240" y="1954530"/>
            <a:ext cx="560070" cy="40513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34" name="Straight Connector 33"/>
          <p:cNvCxnSpPr>
            <a:stCxn id="14" idx="3"/>
            <a:endCxn id="29" idx="6"/>
          </p:cNvCxnSpPr>
          <p:nvPr/>
        </p:nvCxnSpPr>
        <p:spPr>
          <a:xfrm flipH="1">
            <a:off x="2555875" y="5662930"/>
            <a:ext cx="559435" cy="364490"/>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35" name="Straight Connector 34"/>
          <p:cNvCxnSpPr>
            <a:stCxn id="13" idx="7"/>
            <a:endCxn id="32" idx="3"/>
          </p:cNvCxnSpPr>
          <p:nvPr/>
        </p:nvCxnSpPr>
        <p:spPr>
          <a:xfrm flipV="1">
            <a:off x="3472815" y="3510280"/>
            <a:ext cx="247015" cy="33591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cxnSp>
        <p:nvCxnSpPr>
          <p:cNvPr id="36" name="Straight Connector 35"/>
          <p:cNvCxnSpPr>
            <a:stCxn id="15" idx="7"/>
            <a:endCxn id="31" idx="3"/>
          </p:cNvCxnSpPr>
          <p:nvPr/>
        </p:nvCxnSpPr>
        <p:spPr>
          <a:xfrm flipV="1">
            <a:off x="5992495" y="3542030"/>
            <a:ext cx="460375" cy="30416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37" name="Text Box 36"/>
          <p:cNvSpPr txBox="1"/>
          <p:nvPr/>
        </p:nvSpPr>
        <p:spPr>
          <a:xfrm>
            <a:off x="678815" y="3567430"/>
            <a:ext cx="463550" cy="368300"/>
          </a:xfrm>
          <a:prstGeom prst="rect">
            <a:avLst/>
          </a:prstGeom>
          <a:noFill/>
        </p:spPr>
        <p:txBody>
          <a:bodyPr wrap="square" rtlCol="0">
            <a:spAutoFit/>
          </a:bodyPr>
          <a:p>
            <a:r>
              <a:rPr lang="en-US"/>
              <a:t>X1</a:t>
            </a:r>
            <a:endParaRPr lang="en-US"/>
          </a:p>
        </p:txBody>
      </p:sp>
      <p:sp>
        <p:nvSpPr>
          <p:cNvPr id="38" name="Text Box 37"/>
          <p:cNvSpPr txBox="1"/>
          <p:nvPr/>
        </p:nvSpPr>
        <p:spPr>
          <a:xfrm>
            <a:off x="677545" y="4928870"/>
            <a:ext cx="463550" cy="368300"/>
          </a:xfrm>
          <a:prstGeom prst="rect">
            <a:avLst/>
          </a:prstGeom>
          <a:noFill/>
        </p:spPr>
        <p:txBody>
          <a:bodyPr wrap="square" rtlCol="0">
            <a:spAutoFit/>
          </a:bodyPr>
          <a:p>
            <a:r>
              <a:rPr lang="en-US"/>
              <a:t>X2</a:t>
            </a:r>
            <a:endParaRPr lang="en-US"/>
          </a:p>
        </p:txBody>
      </p:sp>
      <p:sp>
        <p:nvSpPr>
          <p:cNvPr id="39" name="Text Box 38"/>
          <p:cNvSpPr txBox="1"/>
          <p:nvPr/>
        </p:nvSpPr>
        <p:spPr>
          <a:xfrm>
            <a:off x="3062605" y="2780030"/>
            <a:ext cx="463550" cy="368300"/>
          </a:xfrm>
          <a:prstGeom prst="rect">
            <a:avLst/>
          </a:prstGeom>
          <a:noFill/>
        </p:spPr>
        <p:txBody>
          <a:bodyPr wrap="square" rtlCol="0">
            <a:spAutoFit/>
          </a:bodyPr>
          <a:p>
            <a:r>
              <a:rPr lang="en-US"/>
              <a:t>X3</a:t>
            </a:r>
            <a:endParaRPr lang="en-US"/>
          </a:p>
        </p:txBody>
      </p:sp>
      <p:sp>
        <p:nvSpPr>
          <p:cNvPr id="40" name="Text Box 39"/>
          <p:cNvSpPr txBox="1"/>
          <p:nvPr/>
        </p:nvSpPr>
        <p:spPr>
          <a:xfrm>
            <a:off x="3046730" y="4304030"/>
            <a:ext cx="463550" cy="368300"/>
          </a:xfrm>
          <a:prstGeom prst="rect">
            <a:avLst/>
          </a:prstGeom>
          <a:noFill/>
        </p:spPr>
        <p:txBody>
          <a:bodyPr wrap="square" rtlCol="0">
            <a:spAutoFit/>
          </a:bodyPr>
          <a:p>
            <a:r>
              <a:rPr lang="en-US"/>
              <a:t>X4</a:t>
            </a:r>
            <a:endParaRPr lang="en-US"/>
          </a:p>
        </p:txBody>
      </p:sp>
      <p:sp>
        <p:nvSpPr>
          <p:cNvPr id="41" name="Text Box 40"/>
          <p:cNvSpPr txBox="1"/>
          <p:nvPr/>
        </p:nvSpPr>
        <p:spPr>
          <a:xfrm>
            <a:off x="3062605" y="5789930"/>
            <a:ext cx="463550" cy="368300"/>
          </a:xfrm>
          <a:prstGeom prst="rect">
            <a:avLst/>
          </a:prstGeom>
          <a:noFill/>
        </p:spPr>
        <p:txBody>
          <a:bodyPr wrap="square" rtlCol="0">
            <a:spAutoFit/>
          </a:bodyPr>
          <a:p>
            <a:r>
              <a:rPr lang="en-US"/>
              <a:t>X5</a:t>
            </a:r>
            <a:endParaRPr lang="en-US"/>
          </a:p>
        </p:txBody>
      </p:sp>
      <p:sp>
        <p:nvSpPr>
          <p:cNvPr id="42" name="Text Box 41"/>
          <p:cNvSpPr txBox="1"/>
          <p:nvPr/>
        </p:nvSpPr>
        <p:spPr>
          <a:xfrm>
            <a:off x="5588000" y="4300220"/>
            <a:ext cx="463550" cy="368300"/>
          </a:xfrm>
          <a:prstGeom prst="rect">
            <a:avLst/>
          </a:prstGeom>
          <a:noFill/>
        </p:spPr>
        <p:txBody>
          <a:bodyPr wrap="square" rtlCol="0">
            <a:spAutoFit/>
          </a:bodyPr>
          <a:p>
            <a:r>
              <a:rPr lang="en-US"/>
              <a:t>X6</a:t>
            </a:r>
            <a:endParaRPr lang="en-US"/>
          </a:p>
        </p:txBody>
      </p:sp>
      <p:sp>
        <p:nvSpPr>
          <p:cNvPr id="44" name="Text Box 43"/>
          <p:cNvSpPr txBox="1"/>
          <p:nvPr/>
        </p:nvSpPr>
        <p:spPr>
          <a:xfrm>
            <a:off x="3864610" y="3264535"/>
            <a:ext cx="463550" cy="368300"/>
          </a:xfrm>
          <a:prstGeom prst="rect">
            <a:avLst/>
          </a:prstGeom>
          <a:noFill/>
        </p:spPr>
        <p:txBody>
          <a:bodyPr wrap="square" rtlCol="0">
            <a:spAutoFit/>
          </a:bodyPr>
          <a:p>
            <a:r>
              <a:rPr lang="en-US"/>
              <a:t>B2</a:t>
            </a:r>
            <a:endParaRPr lang="en-US"/>
          </a:p>
        </p:txBody>
      </p:sp>
      <p:sp>
        <p:nvSpPr>
          <p:cNvPr id="45" name="Text Box 44"/>
          <p:cNvSpPr txBox="1"/>
          <p:nvPr/>
        </p:nvSpPr>
        <p:spPr>
          <a:xfrm>
            <a:off x="2233295" y="6192520"/>
            <a:ext cx="463550" cy="368300"/>
          </a:xfrm>
          <a:prstGeom prst="rect">
            <a:avLst/>
          </a:prstGeom>
          <a:noFill/>
        </p:spPr>
        <p:txBody>
          <a:bodyPr wrap="square" rtlCol="0">
            <a:spAutoFit/>
          </a:bodyPr>
          <a:p>
            <a:r>
              <a:rPr lang="en-US"/>
              <a:t>B3</a:t>
            </a:r>
            <a:endParaRPr lang="en-US"/>
          </a:p>
        </p:txBody>
      </p:sp>
      <p:sp>
        <p:nvSpPr>
          <p:cNvPr id="48" name="Text Box 47"/>
          <p:cNvSpPr txBox="1"/>
          <p:nvPr/>
        </p:nvSpPr>
        <p:spPr>
          <a:xfrm>
            <a:off x="2246630" y="2334895"/>
            <a:ext cx="558800" cy="368300"/>
          </a:xfrm>
          <a:prstGeom prst="rect">
            <a:avLst/>
          </a:prstGeom>
          <a:noFill/>
        </p:spPr>
        <p:txBody>
          <a:bodyPr wrap="square" rtlCol="0">
            <a:spAutoFit/>
          </a:bodyPr>
          <a:p>
            <a:r>
              <a:rPr lang="en-US">
                <a:solidFill>
                  <a:schemeClr val="accent1">
                    <a:lumMod val="50000"/>
                  </a:schemeClr>
                </a:solidFill>
              </a:rPr>
              <a:t>W1</a:t>
            </a:r>
            <a:endParaRPr lang="en-US">
              <a:solidFill>
                <a:schemeClr val="accent1">
                  <a:lumMod val="50000"/>
                </a:schemeClr>
              </a:solidFill>
            </a:endParaRPr>
          </a:p>
        </p:txBody>
      </p:sp>
      <p:sp>
        <p:nvSpPr>
          <p:cNvPr id="49" name="Text Box 48"/>
          <p:cNvSpPr txBox="1"/>
          <p:nvPr/>
        </p:nvSpPr>
        <p:spPr>
          <a:xfrm>
            <a:off x="2555240" y="3520440"/>
            <a:ext cx="560070" cy="368300"/>
          </a:xfrm>
          <a:prstGeom prst="rect">
            <a:avLst/>
          </a:prstGeom>
          <a:noFill/>
        </p:spPr>
        <p:txBody>
          <a:bodyPr wrap="square" rtlCol="0">
            <a:spAutoFit/>
          </a:bodyPr>
          <a:p>
            <a:r>
              <a:rPr lang="en-US">
                <a:solidFill>
                  <a:srgbClr val="FFC000"/>
                </a:solidFill>
              </a:rPr>
              <a:t>W2</a:t>
            </a:r>
            <a:endParaRPr lang="en-US">
              <a:solidFill>
                <a:srgbClr val="FFC000"/>
              </a:solidFill>
            </a:endParaRPr>
          </a:p>
        </p:txBody>
      </p:sp>
      <p:sp>
        <p:nvSpPr>
          <p:cNvPr id="50" name="Text Box 49"/>
          <p:cNvSpPr txBox="1"/>
          <p:nvPr/>
        </p:nvSpPr>
        <p:spPr>
          <a:xfrm>
            <a:off x="2696845" y="4832350"/>
            <a:ext cx="577215" cy="368300"/>
          </a:xfrm>
          <a:prstGeom prst="rect">
            <a:avLst/>
          </a:prstGeom>
          <a:noFill/>
        </p:spPr>
        <p:txBody>
          <a:bodyPr wrap="square" rtlCol="0">
            <a:spAutoFit/>
          </a:bodyPr>
          <a:p>
            <a:r>
              <a:rPr lang="en-US">
                <a:solidFill>
                  <a:srgbClr val="FF0000"/>
                </a:solidFill>
              </a:rPr>
              <a:t>W3</a:t>
            </a:r>
            <a:endParaRPr lang="en-US">
              <a:solidFill>
                <a:srgbClr val="FF0000"/>
              </a:solidFill>
            </a:endParaRPr>
          </a:p>
        </p:txBody>
      </p:sp>
      <p:sp>
        <p:nvSpPr>
          <p:cNvPr id="51" name="Text Box 50"/>
          <p:cNvSpPr txBox="1"/>
          <p:nvPr/>
        </p:nvSpPr>
        <p:spPr>
          <a:xfrm>
            <a:off x="1880235" y="3048635"/>
            <a:ext cx="577215" cy="368300"/>
          </a:xfrm>
          <a:prstGeom prst="rect">
            <a:avLst/>
          </a:prstGeom>
          <a:noFill/>
        </p:spPr>
        <p:txBody>
          <a:bodyPr wrap="square" rtlCol="0">
            <a:spAutoFit/>
          </a:bodyPr>
          <a:p>
            <a:r>
              <a:rPr lang="en-US">
                <a:solidFill>
                  <a:srgbClr val="00B050"/>
                </a:solidFill>
              </a:rPr>
              <a:t>W4</a:t>
            </a:r>
            <a:endParaRPr lang="en-US">
              <a:solidFill>
                <a:srgbClr val="00B050"/>
              </a:solidFill>
            </a:endParaRPr>
          </a:p>
        </p:txBody>
      </p:sp>
      <p:sp>
        <p:nvSpPr>
          <p:cNvPr id="52" name="Text Box 51"/>
          <p:cNvSpPr txBox="1"/>
          <p:nvPr/>
        </p:nvSpPr>
        <p:spPr>
          <a:xfrm>
            <a:off x="2044700" y="3902075"/>
            <a:ext cx="577215" cy="368300"/>
          </a:xfrm>
          <a:prstGeom prst="rect">
            <a:avLst/>
          </a:prstGeom>
          <a:noFill/>
        </p:spPr>
        <p:txBody>
          <a:bodyPr wrap="square" rtlCol="0">
            <a:spAutoFit/>
          </a:bodyPr>
          <a:p>
            <a:r>
              <a:rPr lang="en-US">
                <a:solidFill>
                  <a:srgbClr val="24E1E8"/>
                </a:solidFill>
              </a:rPr>
              <a:t>W5</a:t>
            </a:r>
            <a:endParaRPr lang="en-US">
              <a:solidFill>
                <a:srgbClr val="24E1E8"/>
              </a:solidFill>
            </a:endParaRPr>
          </a:p>
        </p:txBody>
      </p:sp>
      <p:sp>
        <p:nvSpPr>
          <p:cNvPr id="53" name="Text Box 52"/>
          <p:cNvSpPr txBox="1"/>
          <p:nvPr/>
        </p:nvSpPr>
        <p:spPr>
          <a:xfrm>
            <a:off x="1880235" y="5129530"/>
            <a:ext cx="577215" cy="368300"/>
          </a:xfrm>
          <a:prstGeom prst="rect">
            <a:avLst/>
          </a:prstGeom>
          <a:noFill/>
        </p:spPr>
        <p:txBody>
          <a:bodyPr wrap="square" rtlCol="0">
            <a:spAutoFit/>
          </a:bodyPr>
          <a:p>
            <a:r>
              <a:rPr lang="en-US">
                <a:solidFill>
                  <a:srgbClr val="F33BE4"/>
                </a:solidFill>
              </a:rPr>
              <a:t>W6</a:t>
            </a:r>
            <a:endParaRPr lang="en-US">
              <a:solidFill>
                <a:srgbClr val="F33BE4"/>
              </a:solidFill>
            </a:endParaRPr>
          </a:p>
        </p:txBody>
      </p:sp>
      <p:sp>
        <p:nvSpPr>
          <p:cNvPr id="54" name="Text Box 53"/>
          <p:cNvSpPr txBox="1"/>
          <p:nvPr/>
        </p:nvSpPr>
        <p:spPr>
          <a:xfrm>
            <a:off x="5031740" y="3395980"/>
            <a:ext cx="577215" cy="368300"/>
          </a:xfrm>
          <a:prstGeom prst="rect">
            <a:avLst/>
          </a:prstGeom>
          <a:noFill/>
        </p:spPr>
        <p:txBody>
          <a:bodyPr wrap="square" rtlCol="0">
            <a:spAutoFit/>
          </a:bodyPr>
          <a:p>
            <a:r>
              <a:rPr lang="en-US">
                <a:solidFill>
                  <a:srgbClr val="FF0000"/>
                </a:solidFill>
              </a:rPr>
              <a:t>W7</a:t>
            </a:r>
            <a:endParaRPr lang="en-US">
              <a:solidFill>
                <a:srgbClr val="FF0000"/>
              </a:solidFill>
            </a:endParaRPr>
          </a:p>
        </p:txBody>
      </p:sp>
      <p:sp>
        <p:nvSpPr>
          <p:cNvPr id="55" name="Text Box 54"/>
          <p:cNvSpPr txBox="1"/>
          <p:nvPr/>
        </p:nvSpPr>
        <p:spPr>
          <a:xfrm>
            <a:off x="3874135" y="4011295"/>
            <a:ext cx="577215" cy="368300"/>
          </a:xfrm>
          <a:prstGeom prst="rect">
            <a:avLst/>
          </a:prstGeom>
          <a:noFill/>
        </p:spPr>
        <p:txBody>
          <a:bodyPr wrap="square" rtlCol="0">
            <a:spAutoFit/>
          </a:bodyPr>
          <a:p>
            <a:r>
              <a:rPr lang="en-US">
                <a:solidFill>
                  <a:srgbClr val="FFC000"/>
                </a:solidFill>
              </a:rPr>
              <a:t>W8</a:t>
            </a:r>
            <a:endParaRPr lang="en-US">
              <a:solidFill>
                <a:srgbClr val="FFC000"/>
              </a:solidFill>
            </a:endParaRPr>
          </a:p>
        </p:txBody>
      </p:sp>
      <p:sp>
        <p:nvSpPr>
          <p:cNvPr id="56" name="Text Box 55"/>
          <p:cNvSpPr txBox="1"/>
          <p:nvPr/>
        </p:nvSpPr>
        <p:spPr>
          <a:xfrm>
            <a:off x="4890770" y="4416425"/>
            <a:ext cx="577215" cy="368300"/>
          </a:xfrm>
          <a:prstGeom prst="rect">
            <a:avLst/>
          </a:prstGeom>
          <a:noFill/>
        </p:spPr>
        <p:txBody>
          <a:bodyPr wrap="square" rtlCol="0">
            <a:spAutoFit/>
          </a:bodyPr>
          <a:p>
            <a:r>
              <a:rPr lang="en-US">
                <a:solidFill>
                  <a:schemeClr val="accent1">
                    <a:lumMod val="50000"/>
                  </a:schemeClr>
                </a:solidFill>
              </a:rPr>
              <a:t>W9</a:t>
            </a:r>
            <a:endParaRPr lang="en-US">
              <a:solidFill>
                <a:schemeClr val="accent1">
                  <a:lumMod val="50000"/>
                </a:schemeClr>
              </a:solidFill>
            </a:endParaRPr>
          </a:p>
        </p:txBody>
      </p:sp>
      <p:sp>
        <p:nvSpPr>
          <p:cNvPr id="63" name="Text Box 62"/>
          <p:cNvSpPr txBox="1"/>
          <p:nvPr/>
        </p:nvSpPr>
        <p:spPr>
          <a:xfrm>
            <a:off x="3051175" y="2388235"/>
            <a:ext cx="571500" cy="275590"/>
          </a:xfrm>
          <a:prstGeom prst="rect">
            <a:avLst/>
          </a:prstGeom>
          <a:noFill/>
          <a:ln w="9525">
            <a:noFill/>
          </a:ln>
        </p:spPr>
        <p:txBody>
          <a:bodyPr wrap="square">
            <a:spAutoFit/>
          </a:bodyPr>
          <a:p>
            <a:pPr indent="0"/>
            <a:r>
              <a:rPr lang="en-US" sz="1200" b="1">
                <a:solidFill>
                  <a:schemeClr val="bg1"/>
                </a:solidFill>
                <a:latin typeface="Times New Roman" panose="02020603050405020304" charset="0"/>
                <a:ea typeface="SimSun" panose="02010600030101010101" pitchFamily="2" charset="-122"/>
              </a:rPr>
              <a:t>0,76..</a:t>
            </a:r>
            <a:endParaRPr lang="en-US" sz="1200" b="1">
              <a:solidFill>
                <a:schemeClr val="bg1"/>
              </a:solidFill>
              <a:latin typeface="Times New Roman" panose="02020603050405020304" charset="0"/>
              <a:ea typeface="SimSun" panose="02010600030101010101" pitchFamily="2" charset="-122"/>
            </a:endParaRPr>
          </a:p>
        </p:txBody>
      </p:sp>
      <p:sp>
        <p:nvSpPr>
          <p:cNvPr id="64" name="Text Box 63"/>
          <p:cNvSpPr txBox="1"/>
          <p:nvPr/>
        </p:nvSpPr>
        <p:spPr>
          <a:xfrm>
            <a:off x="3056255" y="3874770"/>
            <a:ext cx="571500" cy="275590"/>
          </a:xfrm>
          <a:prstGeom prst="rect">
            <a:avLst/>
          </a:prstGeom>
          <a:noFill/>
          <a:ln w="9525">
            <a:noFill/>
          </a:ln>
        </p:spPr>
        <p:txBody>
          <a:bodyPr wrap="square">
            <a:spAutoFit/>
          </a:bodyPr>
          <a:p>
            <a:pPr indent="0"/>
            <a:r>
              <a:rPr lang="en-US" sz="1200" b="1">
                <a:solidFill>
                  <a:schemeClr val="bg1"/>
                </a:solidFill>
                <a:latin typeface="Times New Roman" panose="02020603050405020304" charset="0"/>
                <a:ea typeface="SimSun" panose="02010600030101010101" pitchFamily="2" charset="-122"/>
              </a:rPr>
              <a:t>0,80..</a:t>
            </a:r>
            <a:endParaRPr lang="en-US" sz="1200" b="1">
              <a:solidFill>
                <a:schemeClr val="bg1"/>
              </a:solidFill>
              <a:latin typeface="Times New Roman" panose="02020603050405020304" charset="0"/>
              <a:ea typeface="SimSun" panose="02010600030101010101" pitchFamily="2" charset="-122"/>
            </a:endParaRPr>
          </a:p>
        </p:txBody>
      </p:sp>
      <p:sp>
        <p:nvSpPr>
          <p:cNvPr id="65" name="Text Box 64"/>
          <p:cNvSpPr txBox="1"/>
          <p:nvPr/>
        </p:nvSpPr>
        <p:spPr>
          <a:xfrm>
            <a:off x="3051175" y="5386705"/>
            <a:ext cx="571500" cy="275590"/>
          </a:xfrm>
          <a:prstGeom prst="rect">
            <a:avLst/>
          </a:prstGeom>
          <a:noFill/>
          <a:ln w="9525">
            <a:noFill/>
          </a:ln>
        </p:spPr>
        <p:txBody>
          <a:bodyPr wrap="square">
            <a:spAutoFit/>
          </a:bodyPr>
          <a:p>
            <a:pPr indent="0"/>
            <a:r>
              <a:rPr lang="en-US" sz="1200" b="1">
                <a:solidFill>
                  <a:schemeClr val="bg1"/>
                </a:solidFill>
                <a:latin typeface="Times New Roman" panose="02020603050405020304" charset="0"/>
                <a:ea typeface="SimSun" panose="02010600030101010101" pitchFamily="2" charset="-122"/>
              </a:rPr>
              <a:t>0,83..</a:t>
            </a:r>
            <a:endParaRPr lang="en-US" sz="1200" b="1">
              <a:solidFill>
                <a:schemeClr val="bg1"/>
              </a:solidFill>
              <a:latin typeface="Times New Roman" panose="02020603050405020304" charset="0"/>
              <a:ea typeface="SimSun" panose="02010600030101010101" pitchFamily="2" charset="-122"/>
            </a:endParaRPr>
          </a:p>
        </p:txBody>
      </p:sp>
      <p:sp>
        <p:nvSpPr>
          <p:cNvPr id="66" name="Text Box 65"/>
          <p:cNvSpPr txBox="1"/>
          <p:nvPr/>
        </p:nvSpPr>
        <p:spPr>
          <a:xfrm>
            <a:off x="608965" y="3176905"/>
            <a:ext cx="571500" cy="275590"/>
          </a:xfrm>
          <a:prstGeom prst="rect">
            <a:avLst/>
          </a:prstGeom>
          <a:noFill/>
          <a:ln w="9525">
            <a:noFill/>
          </a:ln>
        </p:spPr>
        <p:txBody>
          <a:bodyPr wrap="square">
            <a:spAutoFit/>
          </a:bodyPr>
          <a:p>
            <a:pPr indent="0" algn="ctr"/>
            <a:r>
              <a:rPr lang="en-US" sz="1200" b="1">
                <a:solidFill>
                  <a:schemeClr val="bg1"/>
                </a:solidFill>
                <a:latin typeface="Times New Roman" panose="02020603050405020304" charset="0"/>
                <a:ea typeface="SimSun" panose="02010600030101010101" pitchFamily="2" charset="-122"/>
              </a:rPr>
              <a:t>1</a:t>
            </a:r>
            <a:endParaRPr lang="en-US" sz="1200" b="1">
              <a:solidFill>
                <a:schemeClr val="bg1"/>
              </a:solidFill>
              <a:latin typeface="Times New Roman" panose="02020603050405020304" charset="0"/>
              <a:ea typeface="SimSun" panose="02010600030101010101" pitchFamily="2" charset="-122"/>
            </a:endParaRPr>
          </a:p>
        </p:txBody>
      </p:sp>
      <p:sp>
        <p:nvSpPr>
          <p:cNvPr id="67" name="Text Box 66"/>
          <p:cNvSpPr txBox="1"/>
          <p:nvPr/>
        </p:nvSpPr>
        <p:spPr>
          <a:xfrm>
            <a:off x="608965" y="4547235"/>
            <a:ext cx="571500" cy="275590"/>
          </a:xfrm>
          <a:prstGeom prst="rect">
            <a:avLst/>
          </a:prstGeom>
          <a:noFill/>
          <a:ln w="9525">
            <a:noFill/>
          </a:ln>
        </p:spPr>
        <p:txBody>
          <a:bodyPr wrap="square">
            <a:spAutoFit/>
          </a:bodyPr>
          <a:p>
            <a:pPr indent="0" algn="ctr"/>
            <a:r>
              <a:rPr lang="en-US" sz="1200" b="1">
                <a:solidFill>
                  <a:schemeClr val="bg1"/>
                </a:solidFill>
                <a:latin typeface="Times New Roman" panose="02020603050405020304" charset="0"/>
                <a:ea typeface="SimSun" panose="02010600030101010101" pitchFamily="2" charset="-122"/>
              </a:rPr>
              <a:t>0</a:t>
            </a:r>
            <a:endParaRPr lang="en-US" sz="1200" b="1">
              <a:solidFill>
                <a:schemeClr val="bg1"/>
              </a:solidFill>
              <a:latin typeface="Times New Roman" panose="02020603050405020304" charset="0"/>
              <a:ea typeface="SimSun" panose="02010600030101010101" pitchFamily="2" charset="-122"/>
            </a:endParaRPr>
          </a:p>
        </p:txBody>
      </p:sp>
      <p:sp>
        <p:nvSpPr>
          <p:cNvPr id="80" name="Text Box 79"/>
          <p:cNvSpPr txBox="1"/>
          <p:nvPr/>
        </p:nvSpPr>
        <p:spPr>
          <a:xfrm>
            <a:off x="6303645" y="3580130"/>
            <a:ext cx="463550" cy="368300"/>
          </a:xfrm>
          <a:prstGeom prst="rect">
            <a:avLst/>
          </a:prstGeom>
          <a:noFill/>
        </p:spPr>
        <p:txBody>
          <a:bodyPr wrap="square" rtlCol="0">
            <a:spAutoFit/>
          </a:bodyPr>
          <a:p>
            <a:r>
              <a:rPr lang="en-US"/>
              <a:t>B4</a:t>
            </a:r>
            <a:endParaRPr lang="en-US"/>
          </a:p>
        </p:txBody>
      </p:sp>
      <p:sp>
        <p:nvSpPr>
          <p:cNvPr id="81" name="Text Box 80"/>
          <p:cNvSpPr txBox="1"/>
          <p:nvPr/>
        </p:nvSpPr>
        <p:spPr>
          <a:xfrm>
            <a:off x="5561330" y="3902075"/>
            <a:ext cx="571500" cy="275590"/>
          </a:xfrm>
          <a:prstGeom prst="rect">
            <a:avLst/>
          </a:prstGeom>
          <a:noFill/>
          <a:ln w="9525">
            <a:noFill/>
          </a:ln>
        </p:spPr>
        <p:txBody>
          <a:bodyPr wrap="square">
            <a:spAutoFit/>
          </a:bodyPr>
          <a:p>
            <a:pPr indent="0"/>
            <a:r>
              <a:rPr lang="en-US" sz="1200" b="1">
                <a:solidFill>
                  <a:schemeClr val="bg1"/>
                </a:solidFill>
                <a:latin typeface="Times New Roman" panose="02020603050405020304" charset="0"/>
                <a:ea typeface="SimSun" panose="02010600030101010101" pitchFamily="2" charset="-122"/>
              </a:rPr>
              <a:t>0,85..</a:t>
            </a:r>
            <a:endParaRPr lang="en-US" sz="1200" b="1">
              <a:solidFill>
                <a:schemeClr val="bg1"/>
              </a:solidFill>
              <a:latin typeface="Times New Roman" panose="02020603050405020304" charset="0"/>
              <a:ea typeface="SimSun" panose="02010600030101010101" pitchFamily="2" charset="-122"/>
            </a:endParaRPr>
          </a:p>
        </p:txBody>
      </p:sp>
      <p:sp>
        <p:nvSpPr>
          <p:cNvPr id="3" name="Oval 2"/>
          <p:cNvSpPr/>
          <p:nvPr/>
        </p:nvSpPr>
        <p:spPr>
          <a:xfrm>
            <a:off x="2374900" y="1875155"/>
            <a:ext cx="180975" cy="171450"/>
          </a:xfrm>
          <a:prstGeom prst="ellipse">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Text Box 4"/>
          <p:cNvSpPr txBox="1"/>
          <p:nvPr/>
        </p:nvSpPr>
        <p:spPr>
          <a:xfrm>
            <a:off x="2252345" y="1505585"/>
            <a:ext cx="463550" cy="368300"/>
          </a:xfrm>
          <a:prstGeom prst="rect">
            <a:avLst/>
          </a:prstGeom>
          <a:noFill/>
        </p:spPr>
        <p:txBody>
          <a:bodyPr wrap="square" rtlCol="0">
            <a:spAutoFit/>
          </a:bodyPr>
          <a:p>
            <a:r>
              <a:rPr lang="en-US"/>
              <a:t>B1</a:t>
            </a:r>
            <a:endParaRPr lang="en-US"/>
          </a:p>
        </p:txBody>
      </p:sp>
      <p:pic>
        <p:nvPicPr>
          <p:cNvPr id="9" name="Picture 8"/>
          <p:cNvPicPr>
            <a:picLocks noChangeAspect="1"/>
          </p:cNvPicPr>
          <p:nvPr/>
        </p:nvPicPr>
        <p:blipFill>
          <a:blip r:embed="rId1"/>
          <a:stretch>
            <a:fillRect/>
          </a:stretch>
        </p:blipFill>
        <p:spPr>
          <a:xfrm>
            <a:off x="843280" y="2357120"/>
            <a:ext cx="5638800" cy="3305175"/>
          </a:xfrm>
          <a:prstGeom prst="rect">
            <a:avLst/>
          </a:prstGeom>
        </p:spPr>
      </p:pic>
      <p:pic>
        <p:nvPicPr>
          <p:cNvPr id="7" name="Picture 6"/>
          <p:cNvPicPr>
            <a:picLocks noChangeAspect="1"/>
          </p:cNvPicPr>
          <p:nvPr/>
        </p:nvPicPr>
        <p:blipFill>
          <a:blip r:embed="rId2"/>
          <a:stretch>
            <a:fillRect/>
          </a:stretch>
        </p:blipFill>
        <p:spPr>
          <a:xfrm>
            <a:off x="6880225" y="1703070"/>
            <a:ext cx="4683760" cy="46132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xit" presetSubtype="32" fill="hold" nodeType="clickEffect">
                                  <p:stCondLst>
                                    <p:cond delay="0"/>
                                  </p:stCondLst>
                                  <p:childTnLst>
                                    <p:anim calcmode="lin" valueType="num">
                                      <p:cBhvr>
                                        <p:cTn id="12" dur="500"/>
                                        <p:tgtEl>
                                          <p:spTgt spid="9"/>
                                        </p:tgtEl>
                                        <p:attrNameLst>
                                          <p:attrName>ppt_w</p:attrName>
                                        </p:attrNameLst>
                                      </p:cBhvr>
                                      <p:tavLst>
                                        <p:tav tm="0">
                                          <p:val>
                                            <p:strVal val="ppt_w"/>
                                          </p:val>
                                        </p:tav>
                                        <p:tav tm="100000">
                                          <p:val>
                                            <p:fltVal val="0"/>
                                          </p:val>
                                        </p:tav>
                                      </p:tavLst>
                                    </p:anim>
                                    <p:anim calcmode="lin" valueType="num">
                                      <p:cBhvr>
                                        <p:cTn id="13" dur="500"/>
                                        <p:tgtEl>
                                          <p:spTgt spid="9"/>
                                        </p:tgtEl>
                                        <p:attrNameLst>
                                          <p:attrName>ppt_h</p:attrName>
                                        </p:attrNameLst>
                                      </p:cBhvr>
                                      <p:tavLst>
                                        <p:tav tm="0">
                                          <p:val>
                                            <p:strVal val="ppt_h"/>
                                          </p:val>
                                        </p:tav>
                                        <p:tav tm="100000">
                                          <p:val>
                                            <p:fltVal val="0"/>
                                          </p:val>
                                        </p:tav>
                                      </p:tavLst>
                                    </p:anim>
                                    <p:set>
                                      <p:cBhvr>
                                        <p:cTn id="1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38175" y="140335"/>
            <a:ext cx="10816590" cy="353695"/>
          </a:xfrm>
        </p:spPr>
        <p:txBody>
          <a:bodyPr anchor="t" anchorCtr="0">
            <a:noAutofit/>
          </a:bodyPr>
          <a:lstStyle/>
          <a:p>
            <a:pPr algn="ctr"/>
            <a:r>
              <a:rPr lang="en-US" sz="1200" b="1" u="sng" dirty="0">
                <a:effectLst/>
                <a:latin typeface="Times New Roman" panose="02020603050405020304" charset="0"/>
                <a:cs typeface="Times New Roman" panose="02020603050405020304" charset="0"/>
              </a:rPr>
              <a:t>Cara AI Dalam Belajar Dengan Visualisasi Menggunakan MS. Ecel</a:t>
            </a:r>
            <a:endParaRPr lang="en-US" sz="12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6" name="Picture 5"/>
          <p:cNvPicPr>
            <a:picLocks noChangeAspect="1"/>
          </p:cNvPicPr>
          <p:nvPr/>
        </p:nvPicPr>
        <p:blipFill>
          <a:blip r:embed="rId1"/>
          <a:stretch>
            <a:fillRect/>
          </a:stretch>
        </p:blipFill>
        <p:spPr>
          <a:xfrm>
            <a:off x="384175" y="493395"/>
            <a:ext cx="11323955" cy="594487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00025" y="92710"/>
            <a:ext cx="10816590" cy="695960"/>
          </a:xfrm>
        </p:spPr>
        <p:txBody>
          <a:bodyPr anchor="t" anchorCtr="0">
            <a:noAutofit/>
          </a:bodyPr>
          <a:lstStyle/>
          <a:p>
            <a:pPr algn="l"/>
            <a:r>
              <a:rPr lang="en-US" sz="4000" b="1" u="sng" dirty="0">
                <a:effectLst/>
                <a:latin typeface="Times New Roman" panose="02020603050405020304" charset="0"/>
                <a:cs typeface="Times New Roman" panose="02020603050405020304" charset="0"/>
              </a:rPr>
              <a:t>Jenis-jenis </a:t>
            </a:r>
            <a:r>
              <a:rPr lang="en-US" sz="4000" b="1" i="1" u="sng" dirty="0">
                <a:effectLst/>
                <a:latin typeface="Times New Roman" panose="02020603050405020304" charset="0"/>
                <a:cs typeface="Times New Roman" panose="02020603050405020304" charset="0"/>
              </a:rPr>
              <a:t>Neural Network</a:t>
            </a:r>
            <a:endParaRPr lang="en-US" sz="4000" b="1" i="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7" name="Picture 13" descr="1_7_BCJFzekmPXmJQVRdDgwg"/>
          <p:cNvPicPr>
            <a:picLocks noChangeAspect="1"/>
          </p:cNvPicPr>
          <p:nvPr/>
        </p:nvPicPr>
        <p:blipFill>
          <a:blip r:embed="rId1"/>
          <a:stretch>
            <a:fillRect/>
          </a:stretch>
        </p:blipFill>
        <p:spPr>
          <a:xfrm>
            <a:off x="611505" y="1464310"/>
            <a:ext cx="4974590" cy="2224405"/>
          </a:xfrm>
          <a:prstGeom prst="rect">
            <a:avLst/>
          </a:prstGeom>
        </p:spPr>
      </p:pic>
      <p:pic>
        <p:nvPicPr>
          <p:cNvPr id="8" name="Picture 1"/>
          <p:cNvPicPr>
            <a:picLocks noChangeAspect="1"/>
          </p:cNvPicPr>
          <p:nvPr/>
        </p:nvPicPr>
        <p:blipFill>
          <a:blip r:embed="rId2">
            <a:clrChange>
              <a:clrFrom>
                <a:srgbClr val="EBEBEB">
                  <a:alpha val="100000"/>
                </a:srgbClr>
              </a:clrFrom>
              <a:clrTo>
                <a:srgbClr val="EBEBEB">
                  <a:alpha val="100000"/>
                  <a:alpha val="0"/>
                </a:srgbClr>
              </a:clrTo>
            </a:clrChange>
          </a:blip>
          <a:stretch>
            <a:fillRect/>
          </a:stretch>
        </p:blipFill>
        <p:spPr>
          <a:xfrm>
            <a:off x="611505" y="4364355"/>
            <a:ext cx="5718175" cy="1915795"/>
          </a:xfrm>
          <a:prstGeom prst="rect">
            <a:avLst/>
          </a:prstGeom>
          <a:noFill/>
          <a:ln>
            <a:noFill/>
          </a:ln>
        </p:spPr>
      </p:pic>
      <p:sp>
        <p:nvSpPr>
          <p:cNvPr id="11" name="Subtitle 10"/>
          <p:cNvSpPr>
            <a:spLocks noGrp="1"/>
          </p:cNvSpPr>
          <p:nvPr>
            <p:ph type="subTitle" idx="1"/>
          </p:nvPr>
        </p:nvSpPr>
        <p:spPr>
          <a:xfrm>
            <a:off x="200025" y="1000125"/>
            <a:ext cx="5205730" cy="5160010"/>
          </a:xfrm>
        </p:spPr>
        <p:txBody>
          <a:bodyPr anchor="t" anchorCtr="0">
            <a:normAutofit/>
          </a:bodyPr>
          <a:p>
            <a:pPr marL="342900" indent="-342900" algn="l">
              <a:buFont typeface="Arial" panose="020B0604020202020204" pitchFamily="34" charset="0"/>
              <a:buChar char="•"/>
            </a:pPr>
            <a:r>
              <a:rPr lang="en-US" sz="2000" i="1">
                <a:sym typeface="+mn-ea"/>
              </a:rPr>
              <a:t>Convolutional Neural Network</a:t>
            </a:r>
            <a:endParaRPr lang="en-US" sz="2000" i="1">
              <a:sym typeface="+mn-ea"/>
            </a:endParaRPr>
          </a:p>
          <a:p>
            <a:pPr marL="342900" indent="-342900" algn="l">
              <a:buFont typeface="Arial" panose="020B0604020202020204" pitchFamily="34" charset="0"/>
              <a:buChar char="•"/>
            </a:pPr>
            <a:endParaRPr lang="en-US" sz="2000" i="1">
              <a:sym typeface="+mn-ea"/>
            </a:endParaRPr>
          </a:p>
          <a:p>
            <a:pPr marL="342900" indent="-342900" algn="l">
              <a:buFont typeface="Arial" panose="020B0604020202020204" pitchFamily="34" charset="0"/>
              <a:buChar char="•"/>
            </a:pPr>
            <a:endParaRPr lang="en-US" sz="2000" i="1">
              <a:sym typeface="+mn-ea"/>
            </a:endParaRPr>
          </a:p>
          <a:p>
            <a:pPr marL="342900" indent="-342900" algn="l">
              <a:buFont typeface="Arial" panose="020B0604020202020204" pitchFamily="34" charset="0"/>
              <a:buChar char="•"/>
            </a:pPr>
            <a:endParaRPr lang="en-US" sz="2000" i="1">
              <a:sym typeface="+mn-ea"/>
            </a:endParaRPr>
          </a:p>
          <a:p>
            <a:pPr marL="342900" indent="-342900" algn="l">
              <a:buFont typeface="Arial" panose="020B0604020202020204" pitchFamily="34" charset="0"/>
              <a:buChar char="•"/>
            </a:pPr>
            <a:endParaRPr lang="en-US" sz="2000" i="1">
              <a:sym typeface="+mn-ea"/>
            </a:endParaRPr>
          </a:p>
          <a:p>
            <a:pPr marL="342900" indent="-342900" algn="l">
              <a:buFont typeface="Arial" panose="020B0604020202020204" pitchFamily="34" charset="0"/>
              <a:buChar char="•"/>
            </a:pPr>
            <a:endParaRPr lang="en-US" sz="2000" i="1">
              <a:sym typeface="+mn-ea"/>
            </a:endParaRPr>
          </a:p>
          <a:p>
            <a:pPr algn="l">
              <a:buFont typeface="Arial" panose="020B0604020202020204" pitchFamily="34" charset="0"/>
            </a:pPr>
            <a:endParaRPr lang="en-US" sz="2000" i="1">
              <a:sym typeface="+mn-ea"/>
            </a:endParaRPr>
          </a:p>
          <a:p>
            <a:pPr algn="l">
              <a:buFont typeface="Arial" panose="020B0604020202020204" pitchFamily="34" charset="0"/>
            </a:pPr>
            <a:endParaRPr lang="en-US" sz="2000" i="1">
              <a:sym typeface="+mn-ea"/>
            </a:endParaRPr>
          </a:p>
          <a:p>
            <a:pPr marL="342900" indent="-342900" algn="l">
              <a:buFont typeface="Arial" panose="020B0604020202020204" pitchFamily="34" charset="0"/>
              <a:buChar char="•"/>
            </a:pPr>
            <a:r>
              <a:rPr lang="en-US" sz="2000" i="1">
                <a:sym typeface="+mn-ea"/>
              </a:rPr>
              <a:t>Recurrent Neural network</a:t>
            </a:r>
            <a:endParaRPr lang="en-US" sz="2000" i="1">
              <a:sym typeface="+mn-ea"/>
            </a:endParaRPr>
          </a:p>
        </p:txBody>
      </p:sp>
      <p:sp>
        <p:nvSpPr>
          <p:cNvPr id="100" name="Text Box 99"/>
          <p:cNvSpPr txBox="1"/>
          <p:nvPr/>
        </p:nvSpPr>
        <p:spPr>
          <a:xfrm>
            <a:off x="6518275" y="1000125"/>
            <a:ext cx="5318125" cy="2688590"/>
          </a:xfrm>
          <a:prstGeom prst="rect">
            <a:avLst/>
          </a:prstGeom>
          <a:noFill/>
          <a:ln w="9525">
            <a:noFill/>
          </a:ln>
        </p:spPr>
        <p:txBody>
          <a:bodyPr>
            <a:noAutofit/>
          </a:bodyPr>
          <a:p>
            <a:pPr indent="0"/>
            <a:r>
              <a:rPr lang="en-US" b="0">
                <a:latin typeface="Times New Roman" panose="02020603050405020304" charset="0"/>
                <a:ea typeface="SimSun" panose="02010600030101010101" pitchFamily="2" charset="-122"/>
              </a:rPr>
              <a:t>Perbedaan antara berbagai jenis arsitektur jaringan saraf, seperti </a:t>
            </a:r>
            <a:r>
              <a:rPr lang="en-US" b="0" i="1">
                <a:latin typeface="Times New Roman" panose="02020603050405020304" charset="0"/>
                <a:ea typeface="SimSun" panose="02010600030101010101" pitchFamily="2" charset="-122"/>
              </a:rPr>
              <a:t>CNN</a:t>
            </a:r>
            <a:r>
              <a:rPr lang="en-US" b="0">
                <a:latin typeface="Times New Roman" panose="02020603050405020304" charset="0"/>
                <a:ea typeface="SimSun" panose="02010600030101010101" pitchFamily="2" charset="-122"/>
              </a:rPr>
              <a:t>, </a:t>
            </a:r>
            <a:r>
              <a:rPr lang="en-US" b="0" i="1">
                <a:latin typeface="Times New Roman" panose="02020603050405020304" charset="0"/>
                <a:ea typeface="SimSun" panose="02010600030101010101" pitchFamily="2" charset="-122"/>
              </a:rPr>
              <a:t>RNN</a:t>
            </a:r>
            <a:r>
              <a:rPr lang="en-US" b="0">
                <a:latin typeface="Times New Roman" panose="02020603050405020304" charset="0"/>
                <a:ea typeface="SimSun" panose="02010600030101010101" pitchFamily="2" charset="-122"/>
              </a:rPr>
              <a:t>, </a:t>
            </a:r>
            <a:r>
              <a:rPr lang="en-US" b="0" i="1">
                <a:latin typeface="Times New Roman" panose="02020603050405020304" charset="0"/>
                <a:ea typeface="SimSun" panose="02010600030101010101" pitchFamily="2" charset="-122"/>
              </a:rPr>
              <a:t>Transformer</a:t>
            </a:r>
            <a:r>
              <a:rPr lang="en-US" b="0">
                <a:latin typeface="Times New Roman" panose="02020603050405020304" charset="0"/>
                <a:ea typeface="SimSun" panose="02010600030101010101" pitchFamily="2" charset="-122"/>
              </a:rPr>
              <a:t>, dan jenis lainnya, adalah cara mereka memproses data. Cara mereka mengorganisasi, menghubungkan, dan mengolah informasi dalam jaringan adalah yang membuat mereka unik dan cocok untuk tugas tertentu.</a:t>
            </a:r>
            <a:endParaRPr lang="en-US" b="0">
              <a:latin typeface="Times New Roman" panose="02020603050405020304" charset="0"/>
              <a:ea typeface="SimSun" panose="02010600030101010101"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79195" y="413385"/>
            <a:ext cx="4916805" cy="6041390"/>
          </a:xfrm>
        </p:spPr>
        <p:txBody>
          <a:bodyPr anchor="ctr" anchorCtr="0">
            <a:noAutofit/>
          </a:bodyPr>
          <a:lstStyle/>
          <a:p>
            <a:r>
              <a:rPr lang="en-US" sz="4000" b="1" u="sng" dirty="0">
                <a:effectLst/>
                <a:latin typeface="Times New Roman" panose="02020603050405020304" charset="0"/>
                <a:cs typeface="Times New Roman" panose="02020603050405020304" charset="0"/>
              </a:rPr>
              <a:t>Contents</a:t>
            </a:r>
            <a:endParaRPr lang="en-US" sz="4000" b="1" u="sng" dirty="0">
              <a:effectLst/>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6096000" y="413385"/>
            <a:ext cx="5205730" cy="6041390"/>
          </a:xfrm>
        </p:spPr>
        <p:txBody>
          <a:bodyPr anchor="ctr" anchorCtr="0">
            <a:normAutofit/>
          </a:bodyPr>
          <a:lstStyle/>
          <a:p>
            <a:pPr marL="457200" indent="-457200" algn="l">
              <a:buFont typeface="+mj-lt"/>
              <a:buAutoNum type="arabicPeriod"/>
            </a:pPr>
            <a:r>
              <a:rPr lang="en-US" sz="2000"/>
              <a:t>Ringkasan &amp; Latar Belakang</a:t>
            </a:r>
            <a:endParaRPr lang="en-US" sz="2000"/>
          </a:p>
          <a:p>
            <a:pPr marL="457200" indent="-457200" algn="l">
              <a:buFont typeface="+mj-lt"/>
              <a:buAutoNum type="arabicPeriod"/>
            </a:pPr>
            <a:r>
              <a:rPr lang="en-US" sz="2000"/>
              <a:t>Rumusan Masalah</a:t>
            </a:r>
            <a:endParaRPr lang="en-US" sz="2000"/>
          </a:p>
          <a:p>
            <a:pPr marL="457200" indent="-457200" algn="l">
              <a:buFont typeface="+mj-lt"/>
              <a:buAutoNum type="arabicPeriod"/>
            </a:pPr>
            <a:r>
              <a:rPr lang="en-US" sz="2000"/>
              <a:t>Batasan Masalah</a:t>
            </a:r>
            <a:endParaRPr lang="en-US" sz="2000"/>
          </a:p>
          <a:p>
            <a:pPr marL="457200" indent="-457200" algn="l">
              <a:buFont typeface="+mj-lt"/>
              <a:buAutoNum type="arabicPeriod"/>
            </a:pPr>
            <a:r>
              <a:rPr lang="en-US" sz="2000">
                <a:sym typeface="+mn-ea"/>
              </a:rPr>
              <a:t>Tujuan Penelitian</a:t>
            </a:r>
            <a:endParaRPr lang="en-US" sz="2000">
              <a:sym typeface="+mn-ea"/>
            </a:endParaRPr>
          </a:p>
          <a:p>
            <a:pPr marL="457200" indent="-457200" algn="l">
              <a:buFont typeface="+mj-lt"/>
              <a:buAutoNum type="arabicPeriod"/>
            </a:pPr>
            <a:r>
              <a:rPr lang="en-US" sz="2000">
                <a:sym typeface="+mn-ea"/>
              </a:rPr>
              <a:t>Manfaat Penelitian</a:t>
            </a:r>
            <a:endParaRPr lang="en-US" sz="2000"/>
          </a:p>
          <a:p>
            <a:pPr marL="457200" indent="-457200" algn="l">
              <a:buFont typeface="+mj-lt"/>
              <a:buAutoNum type="arabicPeriod"/>
            </a:pPr>
            <a:r>
              <a:rPr lang="en-US" sz="2000"/>
              <a:t>Landasan Teori</a:t>
            </a:r>
            <a:endParaRPr lang="en-US" sz="2000"/>
          </a:p>
          <a:p>
            <a:pPr marL="457200" indent="-457200" algn="l">
              <a:buFont typeface="+mj-lt"/>
              <a:buAutoNum type="arabicPeriod"/>
            </a:pPr>
            <a:r>
              <a:rPr lang="en-US" sz="2000"/>
              <a:t>Perancangan Awal Sistem</a:t>
            </a:r>
            <a:endParaRPr lang="en-US" sz="2000"/>
          </a:p>
          <a:p>
            <a:pPr marL="457200" indent="-457200" algn="l">
              <a:buFont typeface="+mj-lt"/>
              <a:buAutoNum type="arabicPeriod"/>
            </a:pPr>
            <a:r>
              <a:rPr lang="en-US" sz="2000"/>
              <a:t>Implementasi Kunci</a:t>
            </a:r>
            <a:endParaRPr lang="en-US" sz="2000"/>
          </a:p>
          <a:p>
            <a:pPr marL="457200" indent="-457200" algn="l">
              <a:buFont typeface="+mj-lt"/>
              <a:buAutoNum type="arabicPeriod"/>
            </a:pPr>
            <a:r>
              <a:rPr lang="en-US" sz="2000"/>
              <a:t>Pengujian &amp; Hasil</a:t>
            </a:r>
            <a:endParaRPr lang="en-US" sz="2000"/>
          </a:p>
          <a:p>
            <a:pPr marL="457200" indent="-457200" algn="l">
              <a:buFont typeface="+mj-lt"/>
              <a:buAutoNum type="arabicPeriod"/>
            </a:pPr>
            <a:r>
              <a:rPr lang="en-US" sz="2000"/>
              <a:t>Kesimpulan &amp; Rekomendasi</a:t>
            </a:r>
            <a:endParaRPr lang="en-US" sz="2000"/>
          </a:p>
          <a:p>
            <a:pPr marL="457200" indent="-457200" algn="l">
              <a:buFont typeface="+mj-lt"/>
              <a:buAutoNum type="arabicPeriod"/>
            </a:pPr>
            <a:r>
              <a:rPr lang="en-US" sz="2000"/>
              <a:t>Sumber Dikutip</a:t>
            </a:r>
            <a:endParaRPr lang="en-US" sz="2000"/>
          </a:p>
        </p:txBody>
      </p:sp>
      <p:sp>
        <p:nvSpPr>
          <p:cNvPr id="31" name="Rectangles 30"/>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0340" y="359410"/>
            <a:ext cx="4763770" cy="695960"/>
          </a:xfrm>
        </p:spPr>
        <p:txBody>
          <a:bodyPr anchor="t" anchorCtr="0">
            <a:noAutofit/>
          </a:bodyPr>
          <a:lstStyle/>
          <a:p>
            <a:pPr algn="ctr"/>
            <a:r>
              <a:rPr lang="en-US" sz="4000" b="1" i="1" u="sng" dirty="0">
                <a:effectLst/>
                <a:latin typeface="Times New Roman" panose="02020603050405020304" charset="0"/>
                <a:cs typeface="Times New Roman" panose="02020603050405020304" charset="0"/>
              </a:rPr>
              <a:t>Convolutional Neural Network (CNN)</a:t>
            </a:r>
            <a:endParaRPr lang="en-US" sz="4000" b="1" i="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7" name="Picture 13" descr="1_7_BCJFzekmPXmJQVRdDgwg"/>
          <p:cNvPicPr>
            <a:picLocks noChangeAspect="1"/>
          </p:cNvPicPr>
          <p:nvPr/>
        </p:nvPicPr>
        <p:blipFill>
          <a:blip r:embed="rId1"/>
          <a:stretch>
            <a:fillRect/>
          </a:stretch>
        </p:blipFill>
        <p:spPr>
          <a:xfrm>
            <a:off x="5123180" y="140335"/>
            <a:ext cx="5506720" cy="2462530"/>
          </a:xfrm>
          <a:prstGeom prst="rect">
            <a:avLst/>
          </a:prstGeom>
        </p:spPr>
      </p:pic>
      <p:cxnSp>
        <p:nvCxnSpPr>
          <p:cNvPr id="6" name="Straight Connector 5"/>
          <p:cNvCxnSpPr/>
          <p:nvPr/>
        </p:nvCxnSpPr>
        <p:spPr>
          <a:xfrm>
            <a:off x="-14605" y="2740025"/>
            <a:ext cx="12194540" cy="0"/>
          </a:xfrm>
          <a:prstGeom prst="line">
            <a:avLst/>
          </a:prstGeom>
          <a:ln w="31750" cap="rnd">
            <a:solidFill>
              <a:schemeClr val="tx1"/>
            </a:solidFill>
            <a:round/>
          </a:ln>
        </p:spPr>
        <p:style>
          <a:lnRef idx="0">
            <a:srgbClr val="FFFFFF"/>
          </a:lnRef>
          <a:fillRef idx="0">
            <a:srgbClr val="FFFFFF"/>
          </a:fillRef>
          <a:effectRef idx="0">
            <a:srgbClr val="FFFFFF"/>
          </a:effectRef>
          <a:fontRef idx="minor">
            <a:schemeClr val="tx1"/>
          </a:fontRef>
        </p:style>
      </p:cxnSp>
      <p:sp>
        <p:nvSpPr>
          <p:cNvPr id="12" name="Text Box 11"/>
          <p:cNvSpPr txBox="1"/>
          <p:nvPr/>
        </p:nvSpPr>
        <p:spPr>
          <a:xfrm>
            <a:off x="180340" y="2924810"/>
            <a:ext cx="3467100" cy="3475355"/>
          </a:xfrm>
          <a:prstGeom prst="rect">
            <a:avLst/>
          </a:prstGeom>
          <a:noFill/>
          <a:ln w="9525">
            <a:noFill/>
          </a:ln>
        </p:spPr>
        <p:txBody>
          <a:bodyPr>
            <a:noAutofit/>
          </a:bodyPr>
          <a:p>
            <a:pPr indent="0"/>
            <a:r>
              <a:rPr lang="en-US" b="0">
                <a:latin typeface="Times New Roman" panose="02020603050405020304" charset="0"/>
                <a:ea typeface="SimSun" panose="02010600030101010101" pitchFamily="2" charset="-122"/>
              </a:rPr>
              <a:t>Komponen-komponen Konvolusi:</a:t>
            </a:r>
            <a:endParaRPr lang="en-US" b="0">
              <a:latin typeface="Times New Roman" panose="02020603050405020304" charset="0"/>
              <a:ea typeface="SimSun" panose="02010600030101010101" pitchFamily="2" charset="-122"/>
            </a:endParaRPr>
          </a:p>
          <a:p>
            <a:pPr indent="0"/>
            <a:endParaRPr lang="en-US" b="0">
              <a:latin typeface="Times New Roman" panose="02020603050405020304" charset="0"/>
              <a:ea typeface="SimSun" panose="02010600030101010101" pitchFamily="2" charset="-122"/>
            </a:endParaRPr>
          </a:p>
          <a:p>
            <a:pPr marL="342900" indent="-342900">
              <a:buFont typeface="Arial" panose="020B0604020202020204" pitchFamily="34" charset="0"/>
              <a:buChar char="•"/>
            </a:pPr>
            <a:r>
              <a:rPr lang="en-US">
                <a:latin typeface="Times New Roman" panose="02020603050405020304" charset="0"/>
                <a:ea typeface="SimSun" panose="02010600030101010101" pitchFamily="2" charset="-122"/>
                <a:sym typeface="+mn-ea"/>
              </a:rPr>
              <a:t>Input Data</a:t>
            </a:r>
            <a:endParaRPr lang="en-US" b="0">
              <a:latin typeface="Times New Roman" panose="02020603050405020304" charset="0"/>
              <a:ea typeface="SimSun" panose="02010600030101010101" pitchFamily="2" charset="-122"/>
            </a:endParaRPr>
          </a:p>
          <a:p>
            <a:pPr marL="342900" indent="-342900">
              <a:buFont typeface="Arial" panose="020B0604020202020204" pitchFamily="34" charset="0"/>
              <a:buChar char="•"/>
            </a:pPr>
            <a:r>
              <a:rPr lang="en-US" b="0">
                <a:latin typeface="Times New Roman" panose="02020603050405020304" charset="0"/>
                <a:ea typeface="SimSun" panose="02010600030101010101" pitchFamily="2" charset="-122"/>
              </a:rPr>
              <a:t>Stride</a:t>
            </a:r>
            <a:endParaRPr lang="en-US" b="0">
              <a:latin typeface="Times New Roman" panose="02020603050405020304" charset="0"/>
              <a:ea typeface="SimSun" panose="02010600030101010101" pitchFamily="2" charset="-122"/>
            </a:endParaRPr>
          </a:p>
          <a:p>
            <a:pPr marL="342900" indent="-342900">
              <a:buFont typeface="Arial" panose="020B0604020202020204" pitchFamily="34" charset="0"/>
              <a:buChar char="•"/>
            </a:pPr>
            <a:r>
              <a:rPr lang="en-US" b="0">
                <a:latin typeface="Times New Roman" panose="02020603050405020304" charset="0"/>
                <a:ea typeface="SimSun" panose="02010600030101010101" pitchFamily="2" charset="-122"/>
              </a:rPr>
              <a:t>Kernel / Filter</a:t>
            </a:r>
            <a:endParaRPr lang="en-US" b="0">
              <a:latin typeface="Times New Roman" panose="02020603050405020304" charset="0"/>
              <a:ea typeface="SimSun" panose="02010600030101010101" pitchFamily="2" charset="-122"/>
            </a:endParaRPr>
          </a:p>
          <a:p>
            <a:pPr marL="342900" indent="-342900">
              <a:buFont typeface="Arial" panose="020B0604020202020204" pitchFamily="34" charset="0"/>
              <a:buChar char="•"/>
            </a:pPr>
            <a:r>
              <a:rPr lang="en-US" b="0">
                <a:latin typeface="Times New Roman" panose="02020603050405020304" charset="0"/>
                <a:ea typeface="SimSun" panose="02010600030101010101" pitchFamily="2" charset="-122"/>
              </a:rPr>
              <a:t>Convolution Layer</a:t>
            </a:r>
            <a:endParaRPr lang="en-US" b="0">
              <a:latin typeface="Times New Roman" panose="02020603050405020304" charset="0"/>
              <a:ea typeface="SimSun" panose="02010600030101010101" pitchFamily="2" charset="-122"/>
            </a:endParaRPr>
          </a:p>
          <a:p>
            <a:pPr marL="342900" indent="-342900">
              <a:buFont typeface="Arial" panose="020B0604020202020204" pitchFamily="34" charset="0"/>
              <a:buChar char="•"/>
            </a:pPr>
            <a:r>
              <a:rPr lang="en-US" b="0">
                <a:latin typeface="Times New Roman" panose="02020603050405020304" charset="0"/>
                <a:ea typeface="SimSun" panose="02010600030101010101" pitchFamily="2" charset="-122"/>
              </a:rPr>
              <a:t>Activation / ReLu Function</a:t>
            </a:r>
            <a:endParaRPr lang="en-US" b="0">
              <a:latin typeface="Times New Roman" panose="02020603050405020304" charset="0"/>
              <a:ea typeface="SimSun" panose="02010600030101010101" pitchFamily="2" charset="-122"/>
            </a:endParaRPr>
          </a:p>
          <a:p>
            <a:pPr marL="342900" indent="-342900">
              <a:buFont typeface="Arial" panose="020B0604020202020204" pitchFamily="34" charset="0"/>
              <a:buChar char="•"/>
            </a:pPr>
            <a:r>
              <a:rPr lang="en-US" b="0">
                <a:latin typeface="Times New Roman" panose="02020603050405020304" charset="0"/>
                <a:ea typeface="SimSun" panose="02010600030101010101" pitchFamily="2" charset="-122"/>
              </a:rPr>
              <a:t>Padding</a:t>
            </a:r>
            <a:endParaRPr lang="en-US" b="0">
              <a:latin typeface="Times New Roman" panose="02020603050405020304" charset="0"/>
              <a:ea typeface="SimSun" panose="02010600030101010101" pitchFamily="2" charset="-122"/>
            </a:endParaRPr>
          </a:p>
          <a:p>
            <a:pPr marL="342900" indent="-342900">
              <a:buFont typeface="Arial" panose="020B0604020202020204" pitchFamily="34" charset="0"/>
              <a:buChar char="•"/>
            </a:pPr>
            <a:r>
              <a:rPr lang="en-US" b="0">
                <a:latin typeface="Times New Roman" panose="02020603050405020304" charset="0"/>
                <a:ea typeface="SimSun" panose="02010600030101010101" pitchFamily="2" charset="-122"/>
              </a:rPr>
              <a:t>Pooling Layer</a:t>
            </a:r>
            <a:endParaRPr lang="en-US" b="0">
              <a:latin typeface="Times New Roman" panose="02020603050405020304" charset="0"/>
              <a:ea typeface="SimSun" panose="02010600030101010101" pitchFamily="2" charset="-122"/>
            </a:endParaRPr>
          </a:p>
          <a:p>
            <a:pPr marL="342900" indent="-342900">
              <a:buFont typeface="Arial" panose="020B0604020202020204" pitchFamily="34" charset="0"/>
              <a:buChar char="•"/>
            </a:pPr>
            <a:r>
              <a:rPr lang="en-US" b="0">
                <a:latin typeface="Times New Roman" panose="02020603050405020304" charset="0"/>
                <a:ea typeface="SimSun" panose="02010600030101010101" pitchFamily="2" charset="-122"/>
              </a:rPr>
              <a:t>Flatten Layer</a:t>
            </a:r>
            <a:endParaRPr lang="en-US" b="0">
              <a:latin typeface="Times New Roman" panose="02020603050405020304" charset="0"/>
              <a:ea typeface="SimSun" panose="02010600030101010101" pitchFamily="2" charset="-122"/>
            </a:endParaRPr>
          </a:p>
          <a:p>
            <a:pPr indent="0"/>
            <a:endParaRPr lang="en-US" b="0">
              <a:latin typeface="Times New Roman" panose="02020603050405020304" charset="0"/>
              <a:ea typeface="SimSun" panose="02010600030101010101" pitchFamily="2" charset="-122"/>
            </a:endParaRPr>
          </a:p>
        </p:txBody>
      </p:sp>
      <p:pic>
        <p:nvPicPr>
          <p:cNvPr id="14" name="Picture 13"/>
          <p:cNvPicPr>
            <a:picLocks noChangeAspect="1"/>
          </p:cNvPicPr>
          <p:nvPr/>
        </p:nvPicPr>
        <p:blipFill>
          <a:blip r:embed="rId2"/>
          <a:stretch>
            <a:fillRect/>
          </a:stretch>
        </p:blipFill>
        <p:spPr>
          <a:xfrm>
            <a:off x="3647440" y="2962910"/>
            <a:ext cx="1795780" cy="2048510"/>
          </a:xfrm>
          <a:prstGeom prst="rect">
            <a:avLst/>
          </a:prstGeom>
        </p:spPr>
      </p:pic>
      <p:pic>
        <p:nvPicPr>
          <p:cNvPr id="16" name="Picture 15"/>
          <p:cNvPicPr>
            <a:picLocks noChangeAspect="1"/>
          </p:cNvPicPr>
          <p:nvPr/>
        </p:nvPicPr>
        <p:blipFill>
          <a:blip r:embed="rId3"/>
          <a:stretch>
            <a:fillRect/>
          </a:stretch>
        </p:blipFill>
        <p:spPr>
          <a:xfrm>
            <a:off x="3632835" y="5051425"/>
            <a:ext cx="1045845" cy="1330960"/>
          </a:xfrm>
          <a:prstGeom prst="rect">
            <a:avLst/>
          </a:prstGeom>
        </p:spPr>
      </p:pic>
      <p:sp>
        <p:nvSpPr>
          <p:cNvPr id="17" name="Rectangles 16"/>
          <p:cNvSpPr/>
          <p:nvPr/>
        </p:nvSpPr>
        <p:spPr>
          <a:xfrm>
            <a:off x="3724910" y="3044825"/>
            <a:ext cx="953770" cy="857250"/>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cxnSp>
        <p:nvCxnSpPr>
          <p:cNvPr id="18" name="Straight Arrow Connector 17"/>
          <p:cNvCxnSpPr/>
          <p:nvPr/>
        </p:nvCxnSpPr>
        <p:spPr>
          <a:xfrm flipV="1">
            <a:off x="5515610" y="3730625"/>
            <a:ext cx="971550" cy="9525"/>
          </a:xfrm>
          <a:prstGeom prst="straightConnector1">
            <a:avLst/>
          </a:prstGeom>
          <a:ln w="57150">
            <a:solidFill>
              <a:srgbClr val="FF0000"/>
            </a:solidFill>
            <a:tailEnd type="arrow"/>
          </a:ln>
        </p:spPr>
        <p:style>
          <a:lnRef idx="2">
            <a:schemeClr val="accent1"/>
          </a:lnRef>
          <a:fillRef idx="0">
            <a:srgbClr val="FFFFFF"/>
          </a:fillRef>
          <a:effectRef idx="0">
            <a:srgbClr val="FFFFFF"/>
          </a:effectRef>
          <a:fontRef idx="minor">
            <a:schemeClr val="tx1"/>
          </a:fontRef>
        </p:style>
      </p:cxnSp>
      <p:cxnSp>
        <p:nvCxnSpPr>
          <p:cNvPr id="19" name="Elbow Connector 18"/>
          <p:cNvCxnSpPr>
            <a:stCxn id="16" idx="1"/>
            <a:endCxn id="14" idx="1"/>
          </p:cNvCxnSpPr>
          <p:nvPr/>
        </p:nvCxnSpPr>
        <p:spPr>
          <a:xfrm rot="10800000" flipH="1">
            <a:off x="3632200" y="3987165"/>
            <a:ext cx="14605" cy="1729740"/>
          </a:xfrm>
          <a:prstGeom prst="bentConnector3">
            <a:avLst>
              <a:gd name="adj1" fmla="val -2217391"/>
            </a:avLst>
          </a:prstGeom>
          <a:ln w="57150">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0" name="Picture 19"/>
          <p:cNvPicPr>
            <a:picLocks noChangeAspect="1"/>
          </p:cNvPicPr>
          <p:nvPr/>
        </p:nvPicPr>
        <p:blipFill>
          <a:blip r:embed="rId4"/>
          <a:stretch>
            <a:fillRect/>
          </a:stretch>
        </p:blipFill>
        <p:spPr>
          <a:xfrm>
            <a:off x="6559550" y="3044825"/>
            <a:ext cx="2388235" cy="1410970"/>
          </a:xfrm>
          <a:prstGeom prst="rect">
            <a:avLst/>
          </a:prstGeom>
        </p:spPr>
      </p:pic>
      <p:cxnSp>
        <p:nvCxnSpPr>
          <p:cNvPr id="21" name="Straight Arrow Connector 20"/>
          <p:cNvCxnSpPr/>
          <p:nvPr/>
        </p:nvCxnSpPr>
        <p:spPr>
          <a:xfrm flipV="1">
            <a:off x="9020175" y="3721100"/>
            <a:ext cx="971550" cy="9525"/>
          </a:xfrm>
          <a:prstGeom prst="straightConnector1">
            <a:avLst/>
          </a:prstGeom>
          <a:ln w="57150">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2" name="Picture 21"/>
          <p:cNvPicPr>
            <a:picLocks noChangeAspect="1"/>
          </p:cNvPicPr>
          <p:nvPr/>
        </p:nvPicPr>
        <p:blipFill>
          <a:blip r:embed="rId5"/>
          <a:stretch>
            <a:fillRect/>
          </a:stretch>
        </p:blipFill>
        <p:spPr>
          <a:xfrm>
            <a:off x="10064115" y="3258185"/>
            <a:ext cx="1299210" cy="935355"/>
          </a:xfrm>
          <a:prstGeom prst="rect">
            <a:avLst/>
          </a:prstGeom>
        </p:spPr>
      </p:pic>
      <p:cxnSp>
        <p:nvCxnSpPr>
          <p:cNvPr id="23" name="Straight Arrow Connector 22"/>
          <p:cNvCxnSpPr/>
          <p:nvPr/>
        </p:nvCxnSpPr>
        <p:spPr>
          <a:xfrm>
            <a:off x="10714355" y="4298950"/>
            <a:ext cx="6985" cy="765810"/>
          </a:xfrm>
          <a:prstGeom prst="straightConnector1">
            <a:avLst/>
          </a:prstGeom>
          <a:ln w="57150">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25" name="Picture 24"/>
          <p:cNvPicPr>
            <a:picLocks noChangeAspect="1"/>
          </p:cNvPicPr>
          <p:nvPr/>
        </p:nvPicPr>
        <p:blipFill>
          <a:blip r:embed="rId6"/>
          <a:stretch>
            <a:fillRect/>
          </a:stretch>
        </p:blipFill>
        <p:spPr>
          <a:xfrm>
            <a:off x="10365740" y="5130165"/>
            <a:ext cx="704850" cy="523875"/>
          </a:xfrm>
          <a:prstGeom prst="rect">
            <a:avLst/>
          </a:prstGeom>
        </p:spPr>
      </p:pic>
      <p:pic>
        <p:nvPicPr>
          <p:cNvPr id="26" name="Picture 25"/>
          <p:cNvPicPr>
            <a:picLocks noChangeAspect="1"/>
          </p:cNvPicPr>
          <p:nvPr/>
        </p:nvPicPr>
        <p:blipFill>
          <a:blip r:embed="rId7"/>
          <a:stretch>
            <a:fillRect/>
          </a:stretch>
        </p:blipFill>
        <p:spPr>
          <a:xfrm>
            <a:off x="6559550" y="3343910"/>
            <a:ext cx="1245870" cy="648970"/>
          </a:xfrm>
          <a:prstGeom prst="rect">
            <a:avLst/>
          </a:prstGeom>
        </p:spPr>
      </p:pic>
      <p:pic>
        <p:nvPicPr>
          <p:cNvPr id="28" name="Picture 27"/>
          <p:cNvPicPr>
            <a:picLocks noChangeAspect="1"/>
          </p:cNvPicPr>
          <p:nvPr/>
        </p:nvPicPr>
        <p:blipFill>
          <a:blip r:embed="rId8"/>
          <a:stretch>
            <a:fillRect/>
          </a:stretch>
        </p:blipFill>
        <p:spPr>
          <a:xfrm>
            <a:off x="6559550" y="3168650"/>
            <a:ext cx="1456055" cy="1680845"/>
          </a:xfrm>
          <a:prstGeom prst="rect">
            <a:avLst/>
          </a:prstGeom>
        </p:spPr>
      </p:pic>
      <p:pic>
        <p:nvPicPr>
          <p:cNvPr id="31" name="Picture 30"/>
          <p:cNvPicPr>
            <a:picLocks noChangeAspect="1"/>
          </p:cNvPicPr>
          <p:nvPr/>
        </p:nvPicPr>
        <p:blipFill>
          <a:blip r:embed="rId9"/>
          <a:stretch>
            <a:fillRect/>
          </a:stretch>
        </p:blipFill>
        <p:spPr>
          <a:xfrm>
            <a:off x="3647440" y="2970530"/>
            <a:ext cx="2245995" cy="2044065"/>
          </a:xfrm>
          <a:prstGeom prst="rect">
            <a:avLst/>
          </a:prstGeom>
        </p:spPr>
      </p:pic>
      <p:pic>
        <p:nvPicPr>
          <p:cNvPr id="32" name="Picture 31"/>
          <p:cNvPicPr>
            <a:picLocks noChangeAspect="1"/>
          </p:cNvPicPr>
          <p:nvPr/>
        </p:nvPicPr>
        <p:blipFill>
          <a:blip r:embed="rId10"/>
          <a:stretch>
            <a:fillRect/>
          </a:stretch>
        </p:blipFill>
        <p:spPr>
          <a:xfrm>
            <a:off x="6559550" y="3032125"/>
            <a:ext cx="1908810" cy="1588135"/>
          </a:xfrm>
          <a:prstGeom prst="rect">
            <a:avLst/>
          </a:prstGeom>
        </p:spPr>
      </p:pic>
      <p:cxnSp>
        <p:nvCxnSpPr>
          <p:cNvPr id="34" name="Straight Arrow Connector 33"/>
          <p:cNvCxnSpPr/>
          <p:nvPr/>
        </p:nvCxnSpPr>
        <p:spPr>
          <a:xfrm flipV="1">
            <a:off x="5933440" y="3991610"/>
            <a:ext cx="626745" cy="1270"/>
          </a:xfrm>
          <a:prstGeom prst="straightConnector1">
            <a:avLst/>
          </a:prstGeom>
          <a:ln w="57150">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35" name="Picture 24" descr="relu_activation"/>
          <p:cNvPicPr>
            <a:picLocks noChangeAspect="1"/>
          </p:cNvPicPr>
          <p:nvPr/>
        </p:nvPicPr>
        <p:blipFill>
          <a:blip r:embed="rId11"/>
          <a:stretch>
            <a:fillRect/>
          </a:stretch>
        </p:blipFill>
        <p:spPr>
          <a:xfrm>
            <a:off x="5352415" y="5215255"/>
            <a:ext cx="2293620" cy="1175385"/>
          </a:xfrm>
          <a:prstGeom prst="rect">
            <a:avLst/>
          </a:prstGeom>
        </p:spPr>
      </p:pic>
      <p:cxnSp>
        <p:nvCxnSpPr>
          <p:cNvPr id="36" name="Straight Arrow Connector 35"/>
          <p:cNvCxnSpPr/>
          <p:nvPr/>
        </p:nvCxnSpPr>
        <p:spPr>
          <a:xfrm flipV="1">
            <a:off x="8578215" y="3981450"/>
            <a:ext cx="682625" cy="1905"/>
          </a:xfrm>
          <a:prstGeom prst="straightConnector1">
            <a:avLst/>
          </a:prstGeom>
          <a:ln w="57150">
            <a:solidFill>
              <a:srgbClr val="FF0000"/>
            </a:solidFill>
            <a:tailEnd type="arrow"/>
          </a:ln>
        </p:spPr>
        <p:style>
          <a:lnRef idx="2">
            <a:schemeClr val="accent1"/>
          </a:lnRef>
          <a:fillRef idx="0">
            <a:srgbClr val="FFFFFF"/>
          </a:fillRef>
          <a:effectRef idx="0">
            <a:srgbClr val="FFFFFF"/>
          </a:effectRef>
          <a:fontRef idx="minor">
            <a:schemeClr val="tx1"/>
          </a:fontRef>
        </p:style>
      </p:cxnSp>
      <p:pic>
        <p:nvPicPr>
          <p:cNvPr id="38" name="Picture 37"/>
          <p:cNvPicPr>
            <a:picLocks noChangeAspect="1"/>
          </p:cNvPicPr>
          <p:nvPr/>
        </p:nvPicPr>
        <p:blipFill>
          <a:blip r:embed="rId12"/>
          <a:stretch>
            <a:fillRect/>
          </a:stretch>
        </p:blipFill>
        <p:spPr>
          <a:xfrm>
            <a:off x="9290050" y="3114675"/>
            <a:ext cx="2785745" cy="1764665"/>
          </a:xfrm>
          <a:prstGeom prst="rect">
            <a:avLst/>
          </a:prstGeom>
        </p:spPr>
      </p:pic>
      <p:pic>
        <p:nvPicPr>
          <p:cNvPr id="39" name="Picture 37" descr="flattening"/>
          <p:cNvPicPr>
            <a:picLocks noChangeAspect="1"/>
          </p:cNvPicPr>
          <p:nvPr/>
        </p:nvPicPr>
        <p:blipFill>
          <a:blip r:embed="rId13"/>
          <a:stretch>
            <a:fillRect/>
          </a:stretch>
        </p:blipFill>
        <p:spPr>
          <a:xfrm>
            <a:off x="7825105" y="5049520"/>
            <a:ext cx="2260600" cy="1381125"/>
          </a:xfrm>
          <a:prstGeom prst="rect">
            <a:avLst/>
          </a:prstGeom>
        </p:spPr>
      </p:pic>
      <p:cxnSp>
        <p:nvCxnSpPr>
          <p:cNvPr id="40" name="Elbow Connector 39"/>
          <p:cNvCxnSpPr>
            <a:stCxn id="38" idx="2"/>
            <a:endCxn id="39" idx="3"/>
          </p:cNvCxnSpPr>
          <p:nvPr/>
        </p:nvCxnSpPr>
        <p:spPr>
          <a:xfrm rot="5400000">
            <a:off x="9953943" y="5011103"/>
            <a:ext cx="861060" cy="597535"/>
          </a:xfrm>
          <a:prstGeom prst="bentConnector2">
            <a:avLst/>
          </a:prstGeom>
          <a:ln w="57150" cap="rnd">
            <a:solidFill>
              <a:srgbClr val="FF0000"/>
            </a:solidFill>
            <a:round/>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000" fill="hold">
                                          <p:stCondLst>
                                            <p:cond delay="0"/>
                                          </p:stCondLst>
                                        </p:cTn>
                                        <p:tgtEl>
                                          <p:spTgt spid="19"/>
                                        </p:tgtEl>
                                        <p:attrNameLst>
                                          <p:attrName>style.visibility</p:attrName>
                                        </p:attrNameLst>
                                      </p:cBhvr>
                                      <p:to>
                                        <p:strVal val="visible"/>
                                      </p:to>
                                    </p:set>
                                    <p:animEffect transition="in" filter="wipe(down)">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amond(in)">
                                      <p:cBhvr>
                                        <p:cTn id="12" dur="2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ppt_w</p:attrName>
                                        </p:attrNameLst>
                                      </p:cBhvr>
                                      <p:tavLst>
                                        <p:tav tm="0">
                                          <p:val>
                                            <p:fltVal val="0"/>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p:cTn id="35" dur="500" fill="hold"/>
                                        <p:tgtEl>
                                          <p:spTgt spid="22"/>
                                        </p:tgtEl>
                                        <p:attrNameLst>
                                          <p:attrName>ppt_w</p:attrName>
                                        </p:attrNameLst>
                                      </p:cBhvr>
                                      <p:tavLst>
                                        <p:tav tm="0">
                                          <p:val>
                                            <p:fltVal val="0"/>
                                          </p:val>
                                        </p:tav>
                                        <p:tav tm="100000">
                                          <p:val>
                                            <p:strVal val="#ppt_w"/>
                                          </p:val>
                                        </p:tav>
                                      </p:tavLst>
                                    </p:anim>
                                    <p:anim calcmode="lin" valueType="num">
                                      <p:cBhvr>
                                        <p:cTn id="36"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p:cTn id="41" dur="500" fill="hold"/>
                                        <p:tgtEl>
                                          <p:spTgt spid="23"/>
                                        </p:tgtEl>
                                        <p:attrNameLst>
                                          <p:attrName>ppt_w</p:attrName>
                                        </p:attrNameLst>
                                      </p:cBhvr>
                                      <p:tavLst>
                                        <p:tav tm="0">
                                          <p:val>
                                            <p:fltVal val="0"/>
                                          </p:val>
                                        </p:tav>
                                        <p:tav tm="100000">
                                          <p:val>
                                            <p:strVal val="#ppt_w"/>
                                          </p:val>
                                        </p:tav>
                                      </p:tavLst>
                                    </p:anim>
                                    <p:anim calcmode="lin" valueType="num">
                                      <p:cBhvr>
                                        <p:cTn id="42" dur="500" fill="hold"/>
                                        <p:tgtEl>
                                          <p:spTgt spid="23"/>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p:cTn id="47" dur="500" fill="hold"/>
                                        <p:tgtEl>
                                          <p:spTgt spid="25"/>
                                        </p:tgtEl>
                                        <p:attrNameLst>
                                          <p:attrName>ppt_w</p:attrName>
                                        </p:attrNameLst>
                                      </p:cBhvr>
                                      <p:tavLst>
                                        <p:tav tm="0">
                                          <p:val>
                                            <p:fltVal val="0"/>
                                          </p:val>
                                        </p:tav>
                                        <p:tav tm="100000">
                                          <p:val>
                                            <p:strVal val="#ppt_w"/>
                                          </p:val>
                                        </p:tav>
                                      </p:tavLst>
                                    </p:anim>
                                    <p:anim calcmode="lin" valueType="num">
                                      <p:cBhvr>
                                        <p:cTn id="48" dur="500" fill="hold"/>
                                        <p:tgtEl>
                                          <p:spTgt spid="25"/>
                                        </p:tgtEl>
                                        <p:attrNameLst>
                                          <p:attrName>ppt_h</p:attrName>
                                        </p:attrNameLst>
                                      </p:cBhvr>
                                      <p:tavLst>
                                        <p:tav tm="0">
                                          <p:val>
                                            <p:fltVal val="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1" nodeType="clickEffect">
                                  <p:stCondLst>
                                    <p:cond delay="0"/>
                                  </p:stCondLst>
                                  <p:childTnLst>
                                    <p:animMotion origin="layout" path="M 0 0 L 0.0269792 -0.00037037 " pathEditMode="relative" rAng="0" ptsTypes="">
                                      <p:cBhvr>
                                        <p:cTn id="52" dur="2000" fill="hold"/>
                                        <p:tgtEl>
                                          <p:spTgt spid="17"/>
                                        </p:tgtEl>
                                        <p:attrNameLst>
                                          <p:attrName>ppt_x</p:attrName>
                                          <p:attrName>ppt_y</p:attrName>
                                        </p:attrNameLst>
                                      </p:cBhvr>
                                      <p:rCtr x="13" y="0"/>
                                    </p:animMotion>
                                  </p:childTnLst>
                                </p:cTn>
                              </p:par>
                            </p:childTnLst>
                          </p:cTn>
                        </p:par>
                      </p:childTnLst>
                    </p:cTn>
                  </p:par>
                  <p:par>
                    <p:cTn id="53" fill="hold">
                      <p:stCondLst>
                        <p:cond delay="indefinite"/>
                      </p:stCondLst>
                      <p:childTnLst>
                        <p:par>
                          <p:cTn id="54" fill="hold">
                            <p:stCondLst>
                              <p:cond delay="0"/>
                            </p:stCondLst>
                            <p:childTnLst>
                              <p:par>
                                <p:cTn id="55" presetID="2" presetClass="exit" presetSubtype="4" fill="hold" nodeType="clickEffect">
                                  <p:stCondLst>
                                    <p:cond delay="0"/>
                                  </p:stCondLst>
                                  <p:childTnLst>
                                    <p:anim calcmode="lin" valueType="num">
                                      <p:cBhvr additive="base">
                                        <p:cTn id="56" dur="500"/>
                                        <p:tgtEl>
                                          <p:spTgt spid="20"/>
                                        </p:tgtEl>
                                        <p:attrNameLst>
                                          <p:attrName>ppt_x</p:attrName>
                                        </p:attrNameLst>
                                      </p:cBhvr>
                                      <p:tavLst>
                                        <p:tav tm="0">
                                          <p:val>
                                            <p:strVal val="ppt_x"/>
                                          </p:val>
                                        </p:tav>
                                        <p:tav tm="100000">
                                          <p:val>
                                            <p:strVal val="ppt_x"/>
                                          </p:val>
                                        </p:tav>
                                      </p:tavLst>
                                    </p:anim>
                                    <p:anim calcmode="lin" valueType="num">
                                      <p:cBhvr additive="base">
                                        <p:cTn id="57" dur="500"/>
                                        <p:tgtEl>
                                          <p:spTgt spid="20"/>
                                        </p:tgtEl>
                                        <p:attrNameLst>
                                          <p:attrName>ppt_y</p:attrName>
                                        </p:attrNameLst>
                                      </p:cBhvr>
                                      <p:tavLst>
                                        <p:tav tm="0">
                                          <p:val>
                                            <p:strVal val="ppt_y"/>
                                          </p:val>
                                        </p:tav>
                                        <p:tav tm="100000">
                                          <p:val>
                                            <p:strVal val="1+ppt_h/2"/>
                                          </p:val>
                                        </p:tav>
                                      </p:tavLst>
                                    </p:anim>
                                    <p:set>
                                      <p:cBhvr>
                                        <p:cTn id="58" dur="1" fill="hold">
                                          <p:stCondLst>
                                            <p:cond delay="499"/>
                                          </p:stCondLst>
                                        </p:cTn>
                                        <p:tgtEl>
                                          <p:spTgt spid="20"/>
                                        </p:tgtEl>
                                        <p:attrNameLst>
                                          <p:attrName>style.visibility</p:attrName>
                                        </p:attrNameLst>
                                      </p:cBhvr>
                                      <p:to>
                                        <p:strVal val="hidden"/>
                                      </p:to>
                                    </p:set>
                                  </p:childTnLst>
                                </p:cTn>
                              </p:par>
                              <p:par>
                                <p:cTn id="59" presetID="2" presetClass="exit" presetSubtype="4" fill="hold" nodeType="withEffect">
                                  <p:stCondLst>
                                    <p:cond delay="0"/>
                                  </p:stCondLst>
                                  <p:childTnLst>
                                    <p:anim calcmode="lin" valueType="num">
                                      <p:cBhvr additive="base">
                                        <p:cTn id="60" dur="500"/>
                                        <p:tgtEl>
                                          <p:spTgt spid="21"/>
                                        </p:tgtEl>
                                        <p:attrNameLst>
                                          <p:attrName>ppt_x</p:attrName>
                                        </p:attrNameLst>
                                      </p:cBhvr>
                                      <p:tavLst>
                                        <p:tav tm="0">
                                          <p:val>
                                            <p:strVal val="ppt_x"/>
                                          </p:val>
                                        </p:tav>
                                        <p:tav tm="100000">
                                          <p:val>
                                            <p:strVal val="ppt_x"/>
                                          </p:val>
                                        </p:tav>
                                      </p:tavLst>
                                    </p:anim>
                                    <p:anim calcmode="lin" valueType="num">
                                      <p:cBhvr additive="base">
                                        <p:cTn id="61" dur="500"/>
                                        <p:tgtEl>
                                          <p:spTgt spid="21"/>
                                        </p:tgtEl>
                                        <p:attrNameLst>
                                          <p:attrName>ppt_y</p:attrName>
                                        </p:attrNameLst>
                                      </p:cBhvr>
                                      <p:tavLst>
                                        <p:tav tm="0">
                                          <p:val>
                                            <p:strVal val="ppt_y"/>
                                          </p:val>
                                        </p:tav>
                                        <p:tav tm="100000">
                                          <p:val>
                                            <p:strVal val="1+ppt_h/2"/>
                                          </p:val>
                                        </p:tav>
                                      </p:tavLst>
                                    </p:anim>
                                    <p:set>
                                      <p:cBhvr>
                                        <p:cTn id="62" dur="1" fill="hold">
                                          <p:stCondLst>
                                            <p:cond delay="499"/>
                                          </p:stCondLst>
                                        </p:cTn>
                                        <p:tgtEl>
                                          <p:spTgt spid="21"/>
                                        </p:tgtEl>
                                        <p:attrNameLst>
                                          <p:attrName>style.visibility</p:attrName>
                                        </p:attrNameLst>
                                      </p:cBhvr>
                                      <p:to>
                                        <p:strVal val="hidden"/>
                                      </p:to>
                                    </p:set>
                                  </p:childTnLst>
                                </p:cTn>
                              </p:par>
                              <p:par>
                                <p:cTn id="63" presetID="2" presetClass="exit" presetSubtype="4" fill="hold" nodeType="withEffect">
                                  <p:stCondLst>
                                    <p:cond delay="0"/>
                                  </p:stCondLst>
                                  <p:childTnLst>
                                    <p:anim calcmode="lin" valueType="num">
                                      <p:cBhvr additive="base">
                                        <p:cTn id="64" dur="500"/>
                                        <p:tgtEl>
                                          <p:spTgt spid="22"/>
                                        </p:tgtEl>
                                        <p:attrNameLst>
                                          <p:attrName>ppt_x</p:attrName>
                                        </p:attrNameLst>
                                      </p:cBhvr>
                                      <p:tavLst>
                                        <p:tav tm="0">
                                          <p:val>
                                            <p:strVal val="ppt_x"/>
                                          </p:val>
                                        </p:tav>
                                        <p:tav tm="100000">
                                          <p:val>
                                            <p:strVal val="ppt_x"/>
                                          </p:val>
                                        </p:tav>
                                      </p:tavLst>
                                    </p:anim>
                                    <p:anim calcmode="lin" valueType="num">
                                      <p:cBhvr additive="base">
                                        <p:cTn id="65" dur="500"/>
                                        <p:tgtEl>
                                          <p:spTgt spid="22"/>
                                        </p:tgtEl>
                                        <p:attrNameLst>
                                          <p:attrName>ppt_y</p:attrName>
                                        </p:attrNameLst>
                                      </p:cBhvr>
                                      <p:tavLst>
                                        <p:tav tm="0">
                                          <p:val>
                                            <p:strVal val="ppt_y"/>
                                          </p:val>
                                        </p:tav>
                                        <p:tav tm="100000">
                                          <p:val>
                                            <p:strVal val="1+ppt_h/2"/>
                                          </p:val>
                                        </p:tav>
                                      </p:tavLst>
                                    </p:anim>
                                    <p:set>
                                      <p:cBhvr>
                                        <p:cTn id="66" dur="1" fill="hold">
                                          <p:stCondLst>
                                            <p:cond delay="499"/>
                                          </p:stCondLst>
                                        </p:cTn>
                                        <p:tgtEl>
                                          <p:spTgt spid="22"/>
                                        </p:tgtEl>
                                        <p:attrNameLst>
                                          <p:attrName>style.visibility</p:attrName>
                                        </p:attrNameLst>
                                      </p:cBhvr>
                                      <p:to>
                                        <p:strVal val="hidden"/>
                                      </p:to>
                                    </p:set>
                                  </p:childTnLst>
                                </p:cTn>
                              </p:par>
                              <p:par>
                                <p:cTn id="67" presetID="2" presetClass="exit" presetSubtype="4" fill="hold" nodeType="withEffect">
                                  <p:stCondLst>
                                    <p:cond delay="0"/>
                                  </p:stCondLst>
                                  <p:childTnLst>
                                    <p:anim calcmode="lin" valueType="num">
                                      <p:cBhvr additive="base">
                                        <p:cTn id="68" dur="500"/>
                                        <p:tgtEl>
                                          <p:spTgt spid="23"/>
                                        </p:tgtEl>
                                        <p:attrNameLst>
                                          <p:attrName>ppt_x</p:attrName>
                                        </p:attrNameLst>
                                      </p:cBhvr>
                                      <p:tavLst>
                                        <p:tav tm="0">
                                          <p:val>
                                            <p:strVal val="ppt_x"/>
                                          </p:val>
                                        </p:tav>
                                        <p:tav tm="100000">
                                          <p:val>
                                            <p:strVal val="ppt_x"/>
                                          </p:val>
                                        </p:tav>
                                      </p:tavLst>
                                    </p:anim>
                                    <p:anim calcmode="lin" valueType="num">
                                      <p:cBhvr additive="base">
                                        <p:cTn id="69" dur="500"/>
                                        <p:tgtEl>
                                          <p:spTgt spid="23"/>
                                        </p:tgtEl>
                                        <p:attrNameLst>
                                          <p:attrName>ppt_y</p:attrName>
                                        </p:attrNameLst>
                                      </p:cBhvr>
                                      <p:tavLst>
                                        <p:tav tm="0">
                                          <p:val>
                                            <p:strVal val="ppt_y"/>
                                          </p:val>
                                        </p:tav>
                                        <p:tav tm="100000">
                                          <p:val>
                                            <p:strVal val="1+ppt_h/2"/>
                                          </p:val>
                                        </p:tav>
                                      </p:tavLst>
                                    </p:anim>
                                    <p:set>
                                      <p:cBhvr>
                                        <p:cTn id="70" dur="1" fill="hold">
                                          <p:stCondLst>
                                            <p:cond delay="499"/>
                                          </p:stCondLst>
                                        </p:cTn>
                                        <p:tgtEl>
                                          <p:spTgt spid="23"/>
                                        </p:tgtEl>
                                        <p:attrNameLst>
                                          <p:attrName>style.visibility</p:attrName>
                                        </p:attrNameLst>
                                      </p:cBhvr>
                                      <p:to>
                                        <p:strVal val="hidden"/>
                                      </p:to>
                                    </p:set>
                                  </p:childTnLst>
                                </p:cTn>
                              </p:par>
                              <p:par>
                                <p:cTn id="71" presetID="2" presetClass="exit" presetSubtype="4" fill="hold" nodeType="withEffect">
                                  <p:stCondLst>
                                    <p:cond delay="0"/>
                                  </p:stCondLst>
                                  <p:childTnLst>
                                    <p:anim calcmode="lin" valueType="num">
                                      <p:cBhvr additive="base">
                                        <p:cTn id="72" dur="500"/>
                                        <p:tgtEl>
                                          <p:spTgt spid="25"/>
                                        </p:tgtEl>
                                        <p:attrNameLst>
                                          <p:attrName>ppt_x</p:attrName>
                                        </p:attrNameLst>
                                      </p:cBhvr>
                                      <p:tavLst>
                                        <p:tav tm="0">
                                          <p:val>
                                            <p:strVal val="ppt_x"/>
                                          </p:val>
                                        </p:tav>
                                        <p:tav tm="100000">
                                          <p:val>
                                            <p:strVal val="ppt_x"/>
                                          </p:val>
                                        </p:tav>
                                      </p:tavLst>
                                    </p:anim>
                                    <p:anim calcmode="lin" valueType="num">
                                      <p:cBhvr additive="base">
                                        <p:cTn id="73" dur="500"/>
                                        <p:tgtEl>
                                          <p:spTgt spid="25"/>
                                        </p:tgtEl>
                                        <p:attrNameLst>
                                          <p:attrName>ppt_y</p:attrName>
                                        </p:attrNameLst>
                                      </p:cBhvr>
                                      <p:tavLst>
                                        <p:tav tm="0">
                                          <p:val>
                                            <p:strVal val="ppt_y"/>
                                          </p:val>
                                        </p:tav>
                                        <p:tav tm="100000">
                                          <p:val>
                                            <p:strVal val="1+ppt_h/2"/>
                                          </p:val>
                                        </p:tav>
                                      </p:tavLst>
                                    </p:anim>
                                    <p:set>
                                      <p:cBhvr>
                                        <p:cTn id="74" dur="1" fill="hold">
                                          <p:stCondLst>
                                            <p:cond delay="499"/>
                                          </p:stCondLst>
                                        </p:cTn>
                                        <p:tgtEl>
                                          <p:spTgt spid="25"/>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3" presetClass="entr" presetSubtype="16" fill="hold" nodeType="click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p:cTn id="79" dur="500" fill="hold"/>
                                        <p:tgtEl>
                                          <p:spTgt spid="26"/>
                                        </p:tgtEl>
                                        <p:attrNameLst>
                                          <p:attrName>ppt_w</p:attrName>
                                        </p:attrNameLst>
                                      </p:cBhvr>
                                      <p:tavLst>
                                        <p:tav tm="0">
                                          <p:val>
                                            <p:fltVal val="0"/>
                                          </p:val>
                                        </p:tav>
                                        <p:tav tm="100000">
                                          <p:val>
                                            <p:strVal val="#ppt_w"/>
                                          </p:val>
                                        </p:tav>
                                      </p:tavLst>
                                    </p:anim>
                                    <p:anim calcmode="lin" valueType="num">
                                      <p:cBhvr>
                                        <p:cTn id="80" dur="500" fill="hold"/>
                                        <p:tgtEl>
                                          <p:spTgt spid="26"/>
                                        </p:tgtEl>
                                        <p:attrNameLst>
                                          <p:attrName>ppt_h</p:attrName>
                                        </p:attrNameLst>
                                      </p:cBhvr>
                                      <p:tavLst>
                                        <p:tav tm="0">
                                          <p:val>
                                            <p:fltVal val="0"/>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0" presetClass="path" presetSubtype="0" accel="50000" decel="50000" fill="hold" grpId="2" nodeType="clickEffect">
                                  <p:stCondLst>
                                    <p:cond delay="0"/>
                                  </p:stCondLst>
                                  <p:childTnLst>
                                    <p:animMotion origin="layout" path="M 0.0253646 0.000185185 L 0.0466667 9.25926e-05 " pathEditMode="relative" rAng="0" ptsTypes="">
                                      <p:cBhvr>
                                        <p:cTn id="84" dur="2000" fill="hold"/>
                                        <p:tgtEl>
                                          <p:spTgt spid="17"/>
                                        </p:tgtEl>
                                        <p:attrNameLst>
                                          <p:attrName>ppt_x</p:attrName>
                                          <p:attrName>ppt_y</p:attrName>
                                        </p:attrNameLst>
                                      </p:cBhvr>
                                      <p:rCtr x="-2" y="0"/>
                                    </p:animMotion>
                                  </p:childTnLst>
                                </p:cTn>
                              </p:par>
                            </p:childTnLst>
                          </p:cTn>
                        </p:par>
                      </p:childTnLst>
                    </p:cTn>
                  </p:par>
                  <p:par>
                    <p:cTn id="85" fill="hold">
                      <p:stCondLst>
                        <p:cond delay="indefinite"/>
                      </p:stCondLst>
                      <p:childTnLst>
                        <p:par>
                          <p:cTn id="86" fill="hold">
                            <p:stCondLst>
                              <p:cond delay="0"/>
                            </p:stCondLst>
                            <p:childTnLst>
                              <p:par>
                                <p:cTn id="87" presetID="0" presetClass="path" presetSubtype="0" accel="50000" decel="50000" fill="hold" grpId="3" nodeType="clickEffect">
                                  <p:stCondLst>
                                    <p:cond delay="0"/>
                                  </p:stCondLst>
                                  <p:childTnLst>
                                    <p:animMotion origin="layout" path="M 0.0455209 0.00101855 C 0.0463542 0.00861114 0.0540625 0.0309259 0.0455209 0.0396296 C 0.0369792 0.0483333 0.0114583 0.0442593 0.00291667 0.0444444 " pathEditMode="relative" rAng="0" ptsTypes="">
                                      <p:cBhvr>
                                        <p:cTn id="88" dur="2000" fill="hold"/>
                                        <p:tgtEl>
                                          <p:spTgt spid="17"/>
                                        </p:tgtEl>
                                        <p:attrNameLst>
                                          <p:attrName>ppt_x</p:attrName>
                                          <p:attrName>ppt_y</p:attrName>
                                        </p:attrNameLst>
                                      </p:cBhvr>
                                      <p:rCtr x="-19" y="22"/>
                                    </p:animMotion>
                                  </p:childTnLst>
                                </p:cTn>
                              </p:par>
                            </p:childTnLst>
                          </p:cTn>
                        </p:par>
                      </p:childTnLst>
                    </p:cTn>
                  </p:par>
                  <p:par>
                    <p:cTn id="89" fill="hold">
                      <p:stCondLst>
                        <p:cond delay="indefinite"/>
                      </p:stCondLst>
                      <p:childTnLst>
                        <p:par>
                          <p:cTn id="90" fill="hold">
                            <p:stCondLst>
                              <p:cond delay="0"/>
                            </p:stCondLst>
                            <p:childTnLst>
                              <p:par>
                                <p:cTn id="91" presetID="0" presetClass="path" presetSubtype="0" accel="50000" decel="50000" fill="hold" grpId="4" nodeType="clickEffect">
                                  <p:stCondLst>
                                    <p:cond delay="0"/>
                                  </p:stCondLst>
                                  <p:childTnLst>
                                    <p:animMotion origin="layout" path="M 0.00291667 0.0448148 L 0.0271354 0.0462037 " pathEditMode="relative" rAng="0" ptsTypes="">
                                      <p:cBhvr>
                                        <p:cTn id="92" dur="2000" fill="hold"/>
                                        <p:tgtEl>
                                          <p:spTgt spid="17"/>
                                        </p:tgtEl>
                                        <p:attrNameLst>
                                          <p:attrName>ppt_x</p:attrName>
                                          <p:attrName>ppt_y</p:attrName>
                                        </p:attrNameLst>
                                      </p:cBhvr>
                                      <p:rCtr x="12" y="1"/>
                                    </p:animMotion>
                                  </p:childTnLst>
                                </p:cTn>
                              </p:par>
                            </p:childTnLst>
                          </p:cTn>
                        </p:par>
                      </p:childTnLst>
                    </p:cTn>
                  </p:par>
                  <p:par>
                    <p:cTn id="93" fill="hold">
                      <p:stCondLst>
                        <p:cond delay="indefinite"/>
                      </p:stCondLst>
                      <p:childTnLst>
                        <p:par>
                          <p:cTn id="94" fill="hold">
                            <p:stCondLst>
                              <p:cond delay="0"/>
                            </p:stCondLst>
                            <p:childTnLst>
                              <p:par>
                                <p:cTn id="95" presetID="0" presetClass="path" presetSubtype="0" accel="50000" decel="50000" fill="hold" grpId="5" nodeType="clickEffect">
                                  <p:stCondLst>
                                    <p:cond delay="0"/>
                                  </p:stCondLst>
                                  <p:childTnLst>
                                    <p:animMotion origin="layout" path="M 0.0273438 0.0462037 L 0.0503646 0.0451852 " pathEditMode="relative" rAng="0" ptsTypes="">
                                      <p:cBhvr>
                                        <p:cTn id="96" dur="2000" fill="hold"/>
                                        <p:tgtEl>
                                          <p:spTgt spid="17"/>
                                        </p:tgtEl>
                                        <p:attrNameLst>
                                          <p:attrName>ppt_x</p:attrName>
                                          <p:attrName>ppt_y</p:attrName>
                                        </p:attrNameLst>
                                      </p:cBhvr>
                                      <p:rCtr x="12" y="0"/>
                                    </p:animMotion>
                                  </p:childTnLst>
                                </p:cTn>
                              </p:par>
                            </p:childTnLst>
                          </p:cTn>
                        </p:par>
                      </p:childTnLst>
                    </p:cTn>
                  </p:par>
                  <p:par>
                    <p:cTn id="97" fill="hold">
                      <p:stCondLst>
                        <p:cond delay="indefinite"/>
                      </p:stCondLst>
                      <p:childTnLst>
                        <p:par>
                          <p:cTn id="98" fill="hold">
                            <p:stCondLst>
                              <p:cond delay="0"/>
                            </p:stCondLst>
                            <p:childTnLst>
                              <p:par>
                                <p:cTn id="99" presetID="0" presetClass="path" presetSubtype="0" accel="50000" decel="50000" fill="hold" grpId="6" nodeType="clickEffect">
                                  <p:stCondLst>
                                    <p:cond delay="0"/>
                                  </p:stCondLst>
                                  <p:childTnLst>
                                    <p:animMotion origin="layout" path="M 0.0488021 0.045 C 0.0496875 0.0521296 0.0576563 0.0733333 0.0490104 0.0811111 C 0.0403646 0.0888889 0.0143229 0.0840741 0.005625 0.0838889 " pathEditMode="relative" ptsTypes="">
                                      <p:cBhvr>
                                        <p:cTn id="100" dur="2000" fill="hold"/>
                                        <p:tgtEl>
                                          <p:spTgt spid="17"/>
                                        </p:tgtEl>
                                        <p:attrNameLst>
                                          <p:attrName>ppt_x</p:attrName>
                                          <p:attrName>ppt_y</p:attrName>
                                        </p:attrNameLst>
                                      </p:cBhvr>
                                    </p:animMotion>
                                  </p:childTnLst>
                                </p:cTn>
                              </p:par>
                            </p:childTnLst>
                          </p:cTn>
                        </p:par>
                      </p:childTnLst>
                    </p:cTn>
                  </p:par>
                  <p:par>
                    <p:cTn id="101" fill="hold">
                      <p:stCondLst>
                        <p:cond delay="indefinite"/>
                      </p:stCondLst>
                      <p:childTnLst>
                        <p:par>
                          <p:cTn id="102" fill="hold">
                            <p:stCondLst>
                              <p:cond delay="0"/>
                            </p:stCondLst>
                            <p:childTnLst>
                              <p:par>
                                <p:cTn id="103" presetID="0" presetClass="path" presetSubtype="0" accel="50000" decel="50000" fill="hold" grpId="7" nodeType="clickEffect">
                                  <p:stCondLst>
                                    <p:cond delay="0"/>
                                  </p:stCondLst>
                                  <p:childTnLst>
                                    <p:animMotion origin="layout" path="M 0.00661458 0.0838889 L 0.0282812 0.0838889 " pathEditMode="relative" ptsTypes="">
                                      <p:cBhvr>
                                        <p:cTn id="104" dur="2000" fill="hold"/>
                                        <p:tgtEl>
                                          <p:spTgt spid="17"/>
                                        </p:tgtEl>
                                        <p:attrNameLst>
                                          <p:attrName>ppt_x</p:attrName>
                                          <p:attrName>ppt_y</p:attrName>
                                        </p:attrNameLst>
                                      </p:cBhvr>
                                    </p:animMotion>
                                  </p:childTnLst>
                                </p:cTn>
                              </p:par>
                            </p:childTnLst>
                          </p:cTn>
                        </p:par>
                      </p:childTnLst>
                    </p:cTn>
                  </p:par>
                  <p:par>
                    <p:cTn id="105" fill="hold">
                      <p:stCondLst>
                        <p:cond delay="indefinite"/>
                      </p:stCondLst>
                      <p:childTnLst>
                        <p:par>
                          <p:cTn id="106" fill="hold">
                            <p:stCondLst>
                              <p:cond delay="0"/>
                            </p:stCondLst>
                            <p:childTnLst>
                              <p:par>
                                <p:cTn id="107" presetID="0" presetClass="path" presetSubtype="0" accel="50000" decel="50000" fill="hold" grpId="8" nodeType="clickEffect">
                                  <p:stCondLst>
                                    <p:cond delay="0"/>
                                  </p:stCondLst>
                                  <p:childTnLst>
                                    <p:animMotion origin="layout" path="M 0.0267188 0.084537 L 0.0505729 0.0841667 " pathEditMode="relative" ptsTypes="">
                                      <p:cBhvr>
                                        <p:cTn id="108" dur="2000" fill="hold"/>
                                        <p:tgtEl>
                                          <p:spTgt spid="17"/>
                                        </p:tgtEl>
                                        <p:attrNameLst>
                                          <p:attrName>ppt_x</p:attrName>
                                          <p:attrName>ppt_y</p:attrName>
                                        </p:attrNameLst>
                                      </p:cBhvr>
                                    </p:animMotion>
                                  </p:childTnLst>
                                </p:cTn>
                              </p:par>
                            </p:childTnLst>
                          </p:cTn>
                        </p:par>
                      </p:childTnLst>
                    </p:cTn>
                  </p:par>
                  <p:par>
                    <p:cTn id="109" fill="hold">
                      <p:stCondLst>
                        <p:cond delay="indefinite"/>
                      </p:stCondLst>
                      <p:childTnLst>
                        <p:par>
                          <p:cTn id="110" fill="hold">
                            <p:stCondLst>
                              <p:cond delay="0"/>
                            </p:stCondLst>
                            <p:childTnLst>
                              <p:par>
                                <p:cTn id="111" presetID="2" presetClass="exit" presetSubtype="4" fill="hold" nodeType="clickEffect">
                                  <p:stCondLst>
                                    <p:cond delay="0"/>
                                  </p:stCondLst>
                                  <p:childTnLst>
                                    <p:anim calcmode="lin" valueType="num">
                                      <p:cBhvr additive="base">
                                        <p:cTn id="112" dur="500"/>
                                        <p:tgtEl>
                                          <p:spTgt spid="26"/>
                                        </p:tgtEl>
                                        <p:attrNameLst>
                                          <p:attrName>ppt_x</p:attrName>
                                        </p:attrNameLst>
                                      </p:cBhvr>
                                      <p:tavLst>
                                        <p:tav tm="0">
                                          <p:val>
                                            <p:strVal val="ppt_x"/>
                                          </p:val>
                                        </p:tav>
                                        <p:tav tm="100000">
                                          <p:val>
                                            <p:strVal val="ppt_x"/>
                                          </p:val>
                                        </p:tav>
                                      </p:tavLst>
                                    </p:anim>
                                    <p:anim calcmode="lin" valueType="num">
                                      <p:cBhvr additive="base">
                                        <p:cTn id="113" dur="500"/>
                                        <p:tgtEl>
                                          <p:spTgt spid="26"/>
                                        </p:tgtEl>
                                        <p:attrNameLst>
                                          <p:attrName>ppt_y</p:attrName>
                                        </p:attrNameLst>
                                      </p:cBhvr>
                                      <p:tavLst>
                                        <p:tav tm="0">
                                          <p:val>
                                            <p:strVal val="ppt_y"/>
                                          </p:val>
                                        </p:tav>
                                        <p:tav tm="100000">
                                          <p:val>
                                            <p:strVal val="1+ppt_h/2"/>
                                          </p:val>
                                        </p:tav>
                                      </p:tavLst>
                                    </p:anim>
                                    <p:set>
                                      <p:cBhvr>
                                        <p:cTn id="114" dur="1" fill="hold">
                                          <p:stCondLst>
                                            <p:cond delay="499"/>
                                          </p:stCondLst>
                                        </p:cTn>
                                        <p:tgtEl>
                                          <p:spTgt spid="26"/>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23" presetClass="entr" presetSubtype="16" fill="hold" nodeType="clickEffect">
                                  <p:stCondLst>
                                    <p:cond delay="0"/>
                                  </p:stCondLst>
                                  <p:childTnLst>
                                    <p:set>
                                      <p:cBhvr>
                                        <p:cTn id="118" dur="1" fill="hold">
                                          <p:stCondLst>
                                            <p:cond delay="0"/>
                                          </p:stCondLst>
                                        </p:cTn>
                                        <p:tgtEl>
                                          <p:spTgt spid="28"/>
                                        </p:tgtEl>
                                        <p:attrNameLst>
                                          <p:attrName>style.visibility</p:attrName>
                                        </p:attrNameLst>
                                      </p:cBhvr>
                                      <p:to>
                                        <p:strVal val="visible"/>
                                      </p:to>
                                    </p:set>
                                    <p:anim calcmode="lin" valueType="num">
                                      <p:cBhvr>
                                        <p:cTn id="119" dur="500" fill="hold"/>
                                        <p:tgtEl>
                                          <p:spTgt spid="28"/>
                                        </p:tgtEl>
                                        <p:attrNameLst>
                                          <p:attrName>ppt_w</p:attrName>
                                        </p:attrNameLst>
                                      </p:cBhvr>
                                      <p:tavLst>
                                        <p:tav tm="0">
                                          <p:val>
                                            <p:fltVal val="0"/>
                                          </p:val>
                                        </p:tav>
                                        <p:tav tm="100000">
                                          <p:val>
                                            <p:strVal val="#ppt_w"/>
                                          </p:val>
                                        </p:tav>
                                      </p:tavLst>
                                    </p:anim>
                                    <p:anim calcmode="lin" valueType="num">
                                      <p:cBhvr>
                                        <p:cTn id="120" dur="500" fill="hold"/>
                                        <p:tgtEl>
                                          <p:spTgt spid="28"/>
                                        </p:tgtEl>
                                        <p:attrNameLst>
                                          <p:attrName>ppt_h</p:attrName>
                                        </p:attrNameLst>
                                      </p:cBhvr>
                                      <p:tavLst>
                                        <p:tav tm="0">
                                          <p:val>
                                            <p:fltVal val="0"/>
                                          </p:val>
                                        </p:tav>
                                        <p:tav tm="100000">
                                          <p:val>
                                            <p:strVal val="#ppt_h"/>
                                          </p:val>
                                        </p:tav>
                                      </p:tavLst>
                                    </p:anim>
                                  </p:childTnLst>
                                </p:cTn>
                              </p:par>
                            </p:childTnLst>
                          </p:cTn>
                        </p:par>
                      </p:childTnLst>
                    </p:cTn>
                  </p:par>
                  <p:par>
                    <p:cTn id="121" fill="hold">
                      <p:stCondLst>
                        <p:cond delay="indefinite"/>
                      </p:stCondLst>
                      <p:childTnLst>
                        <p:par>
                          <p:cTn id="122" fill="hold">
                            <p:stCondLst>
                              <p:cond delay="0"/>
                            </p:stCondLst>
                            <p:childTnLst>
                              <p:par>
                                <p:cTn id="123" presetID="23" presetClass="entr" presetSubtype="16" fill="hold" nodeType="clickEffect">
                                  <p:stCondLst>
                                    <p:cond delay="0"/>
                                  </p:stCondLst>
                                  <p:childTnLst>
                                    <p:set>
                                      <p:cBhvr>
                                        <p:cTn id="124" dur="1" fill="hold">
                                          <p:stCondLst>
                                            <p:cond delay="0"/>
                                          </p:stCondLst>
                                        </p:cTn>
                                        <p:tgtEl>
                                          <p:spTgt spid="31"/>
                                        </p:tgtEl>
                                        <p:attrNameLst>
                                          <p:attrName>style.visibility</p:attrName>
                                        </p:attrNameLst>
                                      </p:cBhvr>
                                      <p:to>
                                        <p:strVal val="visible"/>
                                      </p:to>
                                    </p:set>
                                    <p:anim calcmode="lin" valueType="num">
                                      <p:cBhvr>
                                        <p:cTn id="125" dur="500" fill="hold"/>
                                        <p:tgtEl>
                                          <p:spTgt spid="31"/>
                                        </p:tgtEl>
                                        <p:attrNameLst>
                                          <p:attrName>ppt_w</p:attrName>
                                        </p:attrNameLst>
                                      </p:cBhvr>
                                      <p:tavLst>
                                        <p:tav tm="0">
                                          <p:val>
                                            <p:fltVal val="0"/>
                                          </p:val>
                                        </p:tav>
                                        <p:tav tm="100000">
                                          <p:val>
                                            <p:strVal val="#ppt_w"/>
                                          </p:val>
                                        </p:tav>
                                      </p:tavLst>
                                    </p:anim>
                                    <p:anim calcmode="lin" valueType="num">
                                      <p:cBhvr>
                                        <p:cTn id="126" dur="500" fill="hold"/>
                                        <p:tgtEl>
                                          <p:spTgt spid="31"/>
                                        </p:tgtEl>
                                        <p:attrNameLst>
                                          <p:attrName>ppt_h</p:attrName>
                                        </p:attrNameLst>
                                      </p:cBhvr>
                                      <p:tavLst>
                                        <p:tav tm="0">
                                          <p:val>
                                            <p:fltVal val="0"/>
                                          </p:val>
                                        </p:tav>
                                        <p:tav tm="100000">
                                          <p:val>
                                            <p:strVal val="#ppt_h"/>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xit" presetSubtype="4" fill="hold" nodeType="clickEffect">
                                  <p:stCondLst>
                                    <p:cond delay="0"/>
                                  </p:stCondLst>
                                  <p:childTnLst>
                                    <p:anim calcmode="lin" valueType="num">
                                      <p:cBhvr additive="base">
                                        <p:cTn id="130" dur="500"/>
                                        <p:tgtEl>
                                          <p:spTgt spid="18"/>
                                        </p:tgtEl>
                                        <p:attrNameLst>
                                          <p:attrName>ppt_x</p:attrName>
                                        </p:attrNameLst>
                                      </p:cBhvr>
                                      <p:tavLst>
                                        <p:tav tm="0">
                                          <p:val>
                                            <p:strVal val="ppt_x"/>
                                          </p:val>
                                        </p:tav>
                                        <p:tav tm="100000">
                                          <p:val>
                                            <p:strVal val="ppt_x"/>
                                          </p:val>
                                        </p:tav>
                                      </p:tavLst>
                                    </p:anim>
                                    <p:anim calcmode="lin" valueType="num">
                                      <p:cBhvr additive="base">
                                        <p:cTn id="131" dur="500"/>
                                        <p:tgtEl>
                                          <p:spTgt spid="18"/>
                                        </p:tgtEl>
                                        <p:attrNameLst>
                                          <p:attrName>ppt_y</p:attrName>
                                        </p:attrNameLst>
                                      </p:cBhvr>
                                      <p:tavLst>
                                        <p:tav tm="0">
                                          <p:val>
                                            <p:strVal val="ppt_y"/>
                                          </p:val>
                                        </p:tav>
                                        <p:tav tm="100000">
                                          <p:val>
                                            <p:strVal val="1+ppt_h/2"/>
                                          </p:val>
                                        </p:tav>
                                      </p:tavLst>
                                    </p:anim>
                                    <p:set>
                                      <p:cBhvr>
                                        <p:cTn id="132" dur="1" fill="hold">
                                          <p:stCondLst>
                                            <p:cond delay="499"/>
                                          </p:stCondLst>
                                        </p:cTn>
                                        <p:tgtEl>
                                          <p:spTgt spid="18"/>
                                        </p:tgtEl>
                                        <p:attrNameLst>
                                          <p:attrName>style.visibility</p:attrName>
                                        </p:attrNameLst>
                                      </p:cBhvr>
                                      <p:to>
                                        <p:strVal val="hidden"/>
                                      </p:to>
                                    </p:set>
                                  </p:childTnLst>
                                </p:cTn>
                              </p:par>
                              <p:par>
                                <p:cTn id="133" presetID="2" presetClass="exit" presetSubtype="4" fill="hold" nodeType="withEffect">
                                  <p:stCondLst>
                                    <p:cond delay="0"/>
                                  </p:stCondLst>
                                  <p:childTnLst>
                                    <p:anim calcmode="lin" valueType="num">
                                      <p:cBhvr additive="base">
                                        <p:cTn id="134" dur="500"/>
                                        <p:tgtEl>
                                          <p:spTgt spid="28"/>
                                        </p:tgtEl>
                                        <p:attrNameLst>
                                          <p:attrName>ppt_x</p:attrName>
                                        </p:attrNameLst>
                                      </p:cBhvr>
                                      <p:tavLst>
                                        <p:tav tm="0">
                                          <p:val>
                                            <p:strVal val="ppt_x"/>
                                          </p:val>
                                        </p:tav>
                                        <p:tav tm="100000">
                                          <p:val>
                                            <p:strVal val="ppt_x"/>
                                          </p:val>
                                        </p:tav>
                                      </p:tavLst>
                                    </p:anim>
                                    <p:anim calcmode="lin" valueType="num">
                                      <p:cBhvr additive="base">
                                        <p:cTn id="135" dur="500"/>
                                        <p:tgtEl>
                                          <p:spTgt spid="28"/>
                                        </p:tgtEl>
                                        <p:attrNameLst>
                                          <p:attrName>ppt_y</p:attrName>
                                        </p:attrNameLst>
                                      </p:cBhvr>
                                      <p:tavLst>
                                        <p:tav tm="0">
                                          <p:val>
                                            <p:strVal val="ppt_y"/>
                                          </p:val>
                                        </p:tav>
                                        <p:tav tm="100000">
                                          <p:val>
                                            <p:strVal val="1+ppt_h/2"/>
                                          </p:val>
                                        </p:tav>
                                      </p:tavLst>
                                    </p:anim>
                                    <p:set>
                                      <p:cBhvr>
                                        <p:cTn id="136" dur="1" fill="hold">
                                          <p:stCondLst>
                                            <p:cond delay="499"/>
                                          </p:stCondLst>
                                        </p:cTn>
                                        <p:tgtEl>
                                          <p:spTgt spid="28"/>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23" presetClass="entr" presetSubtype="16" fill="hold" nodeType="clickEffect">
                                  <p:stCondLst>
                                    <p:cond delay="0"/>
                                  </p:stCondLst>
                                  <p:childTnLst>
                                    <p:set>
                                      <p:cBhvr>
                                        <p:cTn id="140" dur="1" fill="hold">
                                          <p:stCondLst>
                                            <p:cond delay="0"/>
                                          </p:stCondLst>
                                        </p:cTn>
                                        <p:tgtEl>
                                          <p:spTgt spid="34"/>
                                        </p:tgtEl>
                                        <p:attrNameLst>
                                          <p:attrName>style.visibility</p:attrName>
                                        </p:attrNameLst>
                                      </p:cBhvr>
                                      <p:to>
                                        <p:strVal val="visible"/>
                                      </p:to>
                                    </p:set>
                                    <p:anim calcmode="lin" valueType="num">
                                      <p:cBhvr>
                                        <p:cTn id="141" dur="500" fill="hold"/>
                                        <p:tgtEl>
                                          <p:spTgt spid="34"/>
                                        </p:tgtEl>
                                        <p:attrNameLst>
                                          <p:attrName>ppt_w</p:attrName>
                                        </p:attrNameLst>
                                      </p:cBhvr>
                                      <p:tavLst>
                                        <p:tav tm="0">
                                          <p:val>
                                            <p:fltVal val="0"/>
                                          </p:val>
                                        </p:tav>
                                        <p:tav tm="100000">
                                          <p:val>
                                            <p:strVal val="#ppt_w"/>
                                          </p:val>
                                        </p:tav>
                                      </p:tavLst>
                                    </p:anim>
                                    <p:anim calcmode="lin" valueType="num">
                                      <p:cBhvr>
                                        <p:cTn id="142" dur="500" fill="hold"/>
                                        <p:tgtEl>
                                          <p:spTgt spid="34"/>
                                        </p:tgtEl>
                                        <p:attrNameLst>
                                          <p:attrName>ppt_h</p:attrName>
                                        </p:attrNameLst>
                                      </p:cBhvr>
                                      <p:tavLst>
                                        <p:tav tm="0">
                                          <p:val>
                                            <p:fltVal val="0"/>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23" presetClass="entr" presetSubtype="16" fill="hold" nodeType="clickEffect">
                                  <p:stCondLst>
                                    <p:cond delay="0"/>
                                  </p:stCondLst>
                                  <p:childTnLst>
                                    <p:set>
                                      <p:cBhvr>
                                        <p:cTn id="146" dur="1" fill="hold">
                                          <p:stCondLst>
                                            <p:cond delay="0"/>
                                          </p:stCondLst>
                                        </p:cTn>
                                        <p:tgtEl>
                                          <p:spTgt spid="32"/>
                                        </p:tgtEl>
                                        <p:attrNameLst>
                                          <p:attrName>style.visibility</p:attrName>
                                        </p:attrNameLst>
                                      </p:cBhvr>
                                      <p:to>
                                        <p:strVal val="visible"/>
                                      </p:to>
                                    </p:set>
                                    <p:anim calcmode="lin" valueType="num">
                                      <p:cBhvr>
                                        <p:cTn id="147" dur="500" fill="hold"/>
                                        <p:tgtEl>
                                          <p:spTgt spid="32"/>
                                        </p:tgtEl>
                                        <p:attrNameLst>
                                          <p:attrName>ppt_w</p:attrName>
                                        </p:attrNameLst>
                                      </p:cBhvr>
                                      <p:tavLst>
                                        <p:tav tm="0">
                                          <p:val>
                                            <p:fltVal val="0"/>
                                          </p:val>
                                        </p:tav>
                                        <p:tav tm="100000">
                                          <p:val>
                                            <p:strVal val="#ppt_w"/>
                                          </p:val>
                                        </p:tav>
                                      </p:tavLst>
                                    </p:anim>
                                    <p:anim calcmode="lin" valueType="num">
                                      <p:cBhvr>
                                        <p:cTn id="148" dur="500" fill="hold"/>
                                        <p:tgtEl>
                                          <p:spTgt spid="32"/>
                                        </p:tgtEl>
                                        <p:attrNameLst>
                                          <p:attrName>ppt_h</p:attrName>
                                        </p:attrNameLst>
                                      </p:cBhvr>
                                      <p:tavLst>
                                        <p:tav tm="0">
                                          <p:val>
                                            <p:fltVal val="0"/>
                                          </p:val>
                                        </p:tav>
                                        <p:tav tm="100000">
                                          <p:val>
                                            <p:strVal val="#ppt_h"/>
                                          </p:val>
                                        </p:tav>
                                      </p:tavLst>
                                    </p:anim>
                                  </p:childTnLst>
                                </p:cTn>
                              </p:par>
                            </p:childTnLst>
                          </p:cTn>
                        </p:par>
                      </p:childTnLst>
                    </p:cTn>
                  </p:par>
                  <p:par>
                    <p:cTn id="149" fill="hold">
                      <p:stCondLst>
                        <p:cond delay="indefinite"/>
                      </p:stCondLst>
                      <p:childTnLst>
                        <p:par>
                          <p:cTn id="150" fill="hold">
                            <p:stCondLst>
                              <p:cond delay="0"/>
                            </p:stCondLst>
                            <p:childTnLst>
                              <p:par>
                                <p:cTn id="151" presetID="23" presetClass="entr" presetSubtype="16" fill="hold" nodeType="clickEffect">
                                  <p:stCondLst>
                                    <p:cond delay="0"/>
                                  </p:stCondLst>
                                  <p:childTnLst>
                                    <p:set>
                                      <p:cBhvr>
                                        <p:cTn id="152" dur="1" fill="hold">
                                          <p:stCondLst>
                                            <p:cond delay="0"/>
                                          </p:stCondLst>
                                        </p:cTn>
                                        <p:tgtEl>
                                          <p:spTgt spid="35"/>
                                        </p:tgtEl>
                                        <p:attrNameLst>
                                          <p:attrName>style.visibility</p:attrName>
                                        </p:attrNameLst>
                                      </p:cBhvr>
                                      <p:to>
                                        <p:strVal val="visible"/>
                                      </p:to>
                                    </p:set>
                                    <p:anim calcmode="lin" valueType="num">
                                      <p:cBhvr>
                                        <p:cTn id="153" dur="500" fill="hold"/>
                                        <p:tgtEl>
                                          <p:spTgt spid="35"/>
                                        </p:tgtEl>
                                        <p:attrNameLst>
                                          <p:attrName>ppt_w</p:attrName>
                                        </p:attrNameLst>
                                      </p:cBhvr>
                                      <p:tavLst>
                                        <p:tav tm="0">
                                          <p:val>
                                            <p:fltVal val="0"/>
                                          </p:val>
                                        </p:tav>
                                        <p:tav tm="100000">
                                          <p:val>
                                            <p:strVal val="#ppt_w"/>
                                          </p:val>
                                        </p:tav>
                                      </p:tavLst>
                                    </p:anim>
                                    <p:anim calcmode="lin" valueType="num">
                                      <p:cBhvr>
                                        <p:cTn id="154" dur="500" fill="hold"/>
                                        <p:tgtEl>
                                          <p:spTgt spid="35"/>
                                        </p:tgtEl>
                                        <p:attrNameLst>
                                          <p:attrName>ppt_h</p:attrName>
                                        </p:attrNameLst>
                                      </p:cBhvr>
                                      <p:tavLst>
                                        <p:tav tm="0">
                                          <p:val>
                                            <p:fltVal val="0"/>
                                          </p:val>
                                        </p:tav>
                                        <p:tav tm="100000">
                                          <p:val>
                                            <p:strVal val="#ppt_h"/>
                                          </p:val>
                                        </p:tav>
                                      </p:tavLst>
                                    </p:anim>
                                  </p:childTnLst>
                                </p:cTn>
                              </p:par>
                            </p:childTnLst>
                          </p:cTn>
                        </p:par>
                      </p:childTnLst>
                    </p:cTn>
                  </p:par>
                  <p:par>
                    <p:cTn id="155" fill="hold">
                      <p:stCondLst>
                        <p:cond delay="indefinite"/>
                      </p:stCondLst>
                      <p:childTnLst>
                        <p:par>
                          <p:cTn id="156" fill="hold">
                            <p:stCondLst>
                              <p:cond delay="0"/>
                            </p:stCondLst>
                            <p:childTnLst>
                              <p:par>
                                <p:cTn id="157" presetID="23" presetClass="entr" presetSubtype="16" fill="hold" nodeType="clickEffect">
                                  <p:stCondLst>
                                    <p:cond delay="0"/>
                                  </p:stCondLst>
                                  <p:childTnLst>
                                    <p:set>
                                      <p:cBhvr>
                                        <p:cTn id="158" dur="1" fill="hold">
                                          <p:stCondLst>
                                            <p:cond delay="0"/>
                                          </p:stCondLst>
                                        </p:cTn>
                                        <p:tgtEl>
                                          <p:spTgt spid="36"/>
                                        </p:tgtEl>
                                        <p:attrNameLst>
                                          <p:attrName>style.visibility</p:attrName>
                                        </p:attrNameLst>
                                      </p:cBhvr>
                                      <p:to>
                                        <p:strVal val="visible"/>
                                      </p:to>
                                    </p:set>
                                    <p:anim calcmode="lin" valueType="num">
                                      <p:cBhvr>
                                        <p:cTn id="159" dur="500" fill="hold"/>
                                        <p:tgtEl>
                                          <p:spTgt spid="36"/>
                                        </p:tgtEl>
                                        <p:attrNameLst>
                                          <p:attrName>ppt_w</p:attrName>
                                        </p:attrNameLst>
                                      </p:cBhvr>
                                      <p:tavLst>
                                        <p:tav tm="0">
                                          <p:val>
                                            <p:fltVal val="0"/>
                                          </p:val>
                                        </p:tav>
                                        <p:tav tm="100000">
                                          <p:val>
                                            <p:strVal val="#ppt_w"/>
                                          </p:val>
                                        </p:tav>
                                      </p:tavLst>
                                    </p:anim>
                                    <p:anim calcmode="lin" valueType="num">
                                      <p:cBhvr>
                                        <p:cTn id="160" dur="500" fill="hold"/>
                                        <p:tgtEl>
                                          <p:spTgt spid="36"/>
                                        </p:tgtEl>
                                        <p:attrNameLst>
                                          <p:attrName>ppt_h</p:attrName>
                                        </p:attrNameLst>
                                      </p:cBhvr>
                                      <p:tavLst>
                                        <p:tav tm="0">
                                          <p:val>
                                            <p:fltVal val="0"/>
                                          </p:val>
                                        </p:tav>
                                        <p:tav tm="100000">
                                          <p:val>
                                            <p:strVal val="#ppt_h"/>
                                          </p:val>
                                        </p:tav>
                                      </p:tavLst>
                                    </p:anim>
                                  </p:childTnLst>
                                </p:cTn>
                              </p:par>
                            </p:childTnLst>
                          </p:cTn>
                        </p:par>
                      </p:childTnLst>
                    </p:cTn>
                  </p:par>
                  <p:par>
                    <p:cTn id="161" fill="hold">
                      <p:stCondLst>
                        <p:cond delay="indefinite"/>
                      </p:stCondLst>
                      <p:childTnLst>
                        <p:par>
                          <p:cTn id="162" fill="hold">
                            <p:stCondLst>
                              <p:cond delay="0"/>
                            </p:stCondLst>
                            <p:childTnLst>
                              <p:par>
                                <p:cTn id="163" presetID="23" presetClass="entr" presetSubtype="16" fill="hold" nodeType="clickEffect">
                                  <p:stCondLst>
                                    <p:cond delay="0"/>
                                  </p:stCondLst>
                                  <p:childTnLst>
                                    <p:set>
                                      <p:cBhvr>
                                        <p:cTn id="164" dur="1" fill="hold">
                                          <p:stCondLst>
                                            <p:cond delay="0"/>
                                          </p:stCondLst>
                                        </p:cTn>
                                        <p:tgtEl>
                                          <p:spTgt spid="38"/>
                                        </p:tgtEl>
                                        <p:attrNameLst>
                                          <p:attrName>style.visibility</p:attrName>
                                        </p:attrNameLst>
                                      </p:cBhvr>
                                      <p:to>
                                        <p:strVal val="visible"/>
                                      </p:to>
                                    </p:set>
                                    <p:anim calcmode="lin" valueType="num">
                                      <p:cBhvr>
                                        <p:cTn id="165" dur="500" fill="hold"/>
                                        <p:tgtEl>
                                          <p:spTgt spid="38"/>
                                        </p:tgtEl>
                                        <p:attrNameLst>
                                          <p:attrName>ppt_w</p:attrName>
                                        </p:attrNameLst>
                                      </p:cBhvr>
                                      <p:tavLst>
                                        <p:tav tm="0">
                                          <p:val>
                                            <p:fltVal val="0"/>
                                          </p:val>
                                        </p:tav>
                                        <p:tav tm="100000">
                                          <p:val>
                                            <p:strVal val="#ppt_w"/>
                                          </p:val>
                                        </p:tav>
                                      </p:tavLst>
                                    </p:anim>
                                    <p:anim calcmode="lin" valueType="num">
                                      <p:cBhvr>
                                        <p:cTn id="166" dur="500" fill="hold"/>
                                        <p:tgtEl>
                                          <p:spTgt spid="38"/>
                                        </p:tgtEl>
                                        <p:attrNameLst>
                                          <p:attrName>ppt_h</p:attrName>
                                        </p:attrNameLst>
                                      </p:cBhvr>
                                      <p:tavLst>
                                        <p:tav tm="0">
                                          <p:val>
                                            <p:fltVal val="0"/>
                                          </p:val>
                                        </p:tav>
                                        <p:tav tm="100000">
                                          <p:val>
                                            <p:strVal val="#ppt_h"/>
                                          </p:val>
                                        </p:tav>
                                      </p:tavLst>
                                    </p:anim>
                                  </p:childTnLst>
                                </p:cTn>
                              </p:par>
                            </p:childTnLst>
                          </p:cTn>
                        </p:par>
                      </p:childTnLst>
                    </p:cTn>
                  </p:par>
                  <p:par>
                    <p:cTn id="167" fill="hold">
                      <p:stCondLst>
                        <p:cond delay="indefinite"/>
                      </p:stCondLst>
                      <p:childTnLst>
                        <p:par>
                          <p:cTn id="168" fill="hold">
                            <p:stCondLst>
                              <p:cond delay="0"/>
                            </p:stCondLst>
                            <p:childTnLst>
                              <p:par>
                                <p:cTn id="169" presetID="23" presetClass="entr" presetSubtype="16" fill="hold" nodeType="clickEffect">
                                  <p:stCondLst>
                                    <p:cond delay="0"/>
                                  </p:stCondLst>
                                  <p:childTnLst>
                                    <p:set>
                                      <p:cBhvr>
                                        <p:cTn id="170" dur="1" fill="hold">
                                          <p:stCondLst>
                                            <p:cond delay="0"/>
                                          </p:stCondLst>
                                        </p:cTn>
                                        <p:tgtEl>
                                          <p:spTgt spid="40"/>
                                        </p:tgtEl>
                                        <p:attrNameLst>
                                          <p:attrName>style.visibility</p:attrName>
                                        </p:attrNameLst>
                                      </p:cBhvr>
                                      <p:to>
                                        <p:strVal val="visible"/>
                                      </p:to>
                                    </p:set>
                                    <p:anim calcmode="lin" valueType="num">
                                      <p:cBhvr>
                                        <p:cTn id="171" dur="500" fill="hold"/>
                                        <p:tgtEl>
                                          <p:spTgt spid="40"/>
                                        </p:tgtEl>
                                        <p:attrNameLst>
                                          <p:attrName>ppt_w</p:attrName>
                                        </p:attrNameLst>
                                      </p:cBhvr>
                                      <p:tavLst>
                                        <p:tav tm="0">
                                          <p:val>
                                            <p:fltVal val="0"/>
                                          </p:val>
                                        </p:tav>
                                        <p:tav tm="100000">
                                          <p:val>
                                            <p:strVal val="#ppt_w"/>
                                          </p:val>
                                        </p:tav>
                                      </p:tavLst>
                                    </p:anim>
                                    <p:anim calcmode="lin" valueType="num">
                                      <p:cBhvr>
                                        <p:cTn id="172" dur="500" fill="hold"/>
                                        <p:tgtEl>
                                          <p:spTgt spid="40"/>
                                        </p:tgtEl>
                                        <p:attrNameLst>
                                          <p:attrName>ppt_h</p:attrName>
                                        </p:attrNameLst>
                                      </p:cBhvr>
                                      <p:tavLst>
                                        <p:tav tm="0">
                                          <p:val>
                                            <p:fltVal val="0"/>
                                          </p:val>
                                        </p:tav>
                                        <p:tav tm="100000">
                                          <p:val>
                                            <p:strVal val="#ppt_h"/>
                                          </p:val>
                                        </p:tav>
                                      </p:tavLst>
                                    </p:anim>
                                  </p:childTnLst>
                                </p:cTn>
                              </p:par>
                              <p:par>
                                <p:cTn id="173" presetID="23" presetClass="entr" presetSubtype="16" fill="hold" nodeType="withEffect">
                                  <p:stCondLst>
                                    <p:cond delay="0"/>
                                  </p:stCondLst>
                                  <p:childTnLst>
                                    <p:set>
                                      <p:cBhvr>
                                        <p:cTn id="174" dur="1" fill="hold">
                                          <p:stCondLst>
                                            <p:cond delay="0"/>
                                          </p:stCondLst>
                                        </p:cTn>
                                        <p:tgtEl>
                                          <p:spTgt spid="39"/>
                                        </p:tgtEl>
                                        <p:attrNameLst>
                                          <p:attrName>style.visibility</p:attrName>
                                        </p:attrNameLst>
                                      </p:cBhvr>
                                      <p:to>
                                        <p:strVal val="visible"/>
                                      </p:to>
                                    </p:set>
                                    <p:anim calcmode="lin" valueType="num">
                                      <p:cBhvr>
                                        <p:cTn id="175" dur="500" fill="hold"/>
                                        <p:tgtEl>
                                          <p:spTgt spid="39"/>
                                        </p:tgtEl>
                                        <p:attrNameLst>
                                          <p:attrName>ppt_w</p:attrName>
                                        </p:attrNameLst>
                                      </p:cBhvr>
                                      <p:tavLst>
                                        <p:tav tm="0">
                                          <p:val>
                                            <p:fltVal val="0"/>
                                          </p:val>
                                        </p:tav>
                                        <p:tav tm="100000">
                                          <p:val>
                                            <p:strVal val="#ppt_w"/>
                                          </p:val>
                                        </p:tav>
                                      </p:tavLst>
                                    </p:anim>
                                    <p:anim calcmode="lin" valueType="num">
                                      <p:cBhvr>
                                        <p:cTn id="176" dur="500" fill="hold"/>
                                        <p:tgtEl>
                                          <p:spTgt spid="3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7" grpId="2" animBg="1"/>
      <p:bldP spid="17" grpId="3" animBg="1"/>
      <p:bldP spid="17" grpId="4" animBg="1"/>
      <p:bldP spid="17" grpId="5" animBg="1"/>
      <p:bldP spid="17" grpId="6" animBg="1"/>
      <p:bldP spid="17" grpId="7" animBg="1"/>
      <p:bldP spid="17" grpId="8"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74395" y="413385"/>
            <a:ext cx="5205730" cy="695960"/>
          </a:xfrm>
        </p:spPr>
        <p:txBody>
          <a:bodyPr anchor="t" anchorCtr="0">
            <a:noAutofit/>
          </a:bodyPr>
          <a:lstStyle/>
          <a:p>
            <a:pPr algn="l"/>
            <a:r>
              <a:rPr lang="en-US" sz="4000" b="1" i="1" u="sng" dirty="0">
                <a:effectLst/>
                <a:latin typeface="Times New Roman" panose="02020603050405020304" charset="0"/>
                <a:cs typeface="Times New Roman" panose="02020603050405020304" charset="0"/>
              </a:rPr>
              <a:t>TensorFlow</a:t>
            </a:r>
            <a:endParaRPr lang="en-US" sz="4000" b="1" i="1" u="sng" dirty="0">
              <a:effectLst/>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874395" y="1253490"/>
            <a:ext cx="5205730" cy="5201285"/>
          </a:xfrm>
        </p:spPr>
        <p:txBody>
          <a:bodyPr anchor="t" anchorCtr="0">
            <a:normAutofit/>
          </a:bodyPr>
          <a:lstStyle/>
          <a:p>
            <a:pPr algn="l">
              <a:buFont typeface="Arial" panose="020B0604020202020204" pitchFamily="34" charset="0"/>
            </a:pPr>
            <a:r>
              <a:rPr lang="en-US" sz="2000"/>
              <a:t>TensorFlow adalah kerangka kerja (framework) perangkat lunak sumber terbuka yang digunakan untuk pengembangan, pelatihan, dan implementasi model-model pembelajaran mesin dan jaringan saraf. Ini membantu para peneliti dan pengembang dalam membangun aplikasi berbasis kecerdasan buatan, pengolahan bahasa alami, pengenalan gambar, pemrosesan deret waktu, dan banyak lagi. </a:t>
            </a:r>
            <a:endParaRPr lang="en-US" sz="2000"/>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28" name="Picture 28" descr="TensorFLow-Definition-1-528x195"/>
          <p:cNvPicPr>
            <a:picLocks noChangeAspect="1"/>
          </p:cNvPicPr>
          <p:nvPr/>
        </p:nvPicPr>
        <p:blipFill>
          <a:blip r:embed="rId1">
            <a:lum bright="6000" contrast="12000"/>
          </a:blip>
          <a:stretch>
            <a:fillRect/>
          </a:stretch>
        </p:blipFill>
        <p:spPr>
          <a:xfrm>
            <a:off x="5993130" y="1109345"/>
            <a:ext cx="5474335" cy="1949450"/>
          </a:xfrm>
          <a:prstGeom prst="rect">
            <a:avLst/>
          </a:prstGeom>
        </p:spPr>
      </p:pic>
      <p:pic>
        <p:nvPicPr>
          <p:cNvPr id="5" name="Picture 4"/>
          <p:cNvPicPr>
            <a:picLocks noChangeAspect="1"/>
          </p:cNvPicPr>
          <p:nvPr/>
        </p:nvPicPr>
        <p:blipFill>
          <a:blip r:embed="rId2"/>
          <a:stretch>
            <a:fillRect/>
          </a:stretch>
        </p:blipFill>
        <p:spPr>
          <a:xfrm>
            <a:off x="5993130" y="3677920"/>
            <a:ext cx="5474335" cy="229362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74395" y="413385"/>
            <a:ext cx="5205730" cy="695960"/>
          </a:xfrm>
        </p:spPr>
        <p:txBody>
          <a:bodyPr anchor="t" anchorCtr="0">
            <a:noAutofit/>
          </a:bodyPr>
          <a:lstStyle/>
          <a:p>
            <a:pPr algn="l"/>
            <a:r>
              <a:rPr lang="en-US" sz="4000" b="1" i="1" u="sng" dirty="0">
                <a:effectLst/>
                <a:latin typeface="Times New Roman" panose="02020603050405020304" charset="0"/>
                <a:cs typeface="Times New Roman" panose="02020603050405020304" charset="0"/>
              </a:rPr>
              <a:t>Library face-api.js</a:t>
            </a:r>
            <a:endParaRPr lang="en-US" sz="4000" b="1" i="1" u="sng" dirty="0">
              <a:effectLst/>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874395" y="1253490"/>
            <a:ext cx="4779645" cy="5201285"/>
          </a:xfrm>
        </p:spPr>
        <p:txBody>
          <a:bodyPr anchor="t" anchorCtr="0">
            <a:normAutofit/>
          </a:bodyPr>
          <a:lstStyle/>
          <a:p>
            <a:pPr algn="l">
              <a:buFont typeface="Arial" panose="020B0604020202020204" pitchFamily="34" charset="0"/>
            </a:pPr>
            <a:r>
              <a:rPr lang="en-US" sz="2000" i="1">
                <a:latin typeface="Times New Roman" panose="02020603050405020304" charset="0"/>
                <a:cs typeface="Times New Roman" panose="02020603050405020304" charset="0"/>
              </a:rPr>
              <a:t>“face-api.js, a javascript module, built on top of tensorflow.js core, which implements several CNNs (Convolutional Neural Networks) to solve face detection, face recognition and face landmark detection, optimized for the web and for mobile devices.”</a:t>
            </a:r>
            <a:endParaRPr lang="en-US" sz="2000" i="1">
              <a:latin typeface="Times New Roman" panose="02020603050405020304" charset="0"/>
              <a:cs typeface="Times New Roman" panose="02020603050405020304" charset="0"/>
            </a:endParaRPr>
          </a:p>
          <a:p>
            <a:pPr algn="l">
              <a:buFont typeface="Arial" panose="020B0604020202020204" pitchFamily="34" charset="0"/>
            </a:pPr>
            <a:r>
              <a:rPr lang="en-US" sz="2000">
                <a:latin typeface="Times New Roman" panose="02020603050405020304" charset="0"/>
                <a:cs typeface="Times New Roman" panose="02020603050405020304" charset="0"/>
              </a:rPr>
              <a:t>- </a:t>
            </a:r>
            <a:r>
              <a:rPr lang="en-US" sz="2000" i="1">
                <a:latin typeface="Times New Roman" panose="02020603050405020304" charset="0"/>
                <a:cs typeface="Times New Roman" panose="02020603050405020304" charset="0"/>
              </a:rPr>
              <a:t>face-api.js </a:t>
            </a:r>
            <a:r>
              <a:rPr lang="en-US" sz="2000">
                <a:latin typeface="Times New Roman" panose="02020603050405020304" charset="0"/>
                <a:cs typeface="Times New Roman" panose="02020603050405020304" charset="0"/>
              </a:rPr>
              <a:t>adalah sebuah modul JavaScript yang dibangun di atas </a:t>
            </a:r>
            <a:r>
              <a:rPr lang="en-US" sz="2000" i="1">
                <a:latin typeface="Times New Roman" panose="02020603050405020304" charset="0"/>
                <a:cs typeface="Times New Roman" panose="02020603050405020304" charset="0"/>
              </a:rPr>
              <a:t>tensorflow.js core</a:t>
            </a:r>
            <a:r>
              <a:rPr lang="en-US" sz="2000">
                <a:latin typeface="Times New Roman" panose="02020603050405020304" charset="0"/>
                <a:cs typeface="Times New Roman" panose="02020603050405020304" charset="0"/>
              </a:rPr>
              <a:t>, yang mengimplementasikan beberapa </a:t>
            </a:r>
            <a:r>
              <a:rPr lang="en-US" sz="2000" i="1">
                <a:latin typeface="Times New Roman" panose="02020603050405020304" charset="0"/>
                <a:cs typeface="Times New Roman" panose="02020603050405020304" charset="0"/>
              </a:rPr>
              <a:t>CNN (Convolutional Neural Networks) </a:t>
            </a:r>
            <a:r>
              <a:rPr lang="en-US" sz="2000">
                <a:latin typeface="Times New Roman" panose="02020603050405020304" charset="0"/>
                <a:cs typeface="Times New Roman" panose="02020603050405020304" charset="0"/>
              </a:rPr>
              <a:t>untuk menyelesaikan deteksi wajah, pengenalan wajah, dan deteksi landmark wajah, dioptimalkan untuk web dan perangkat mobile.</a:t>
            </a:r>
            <a:endParaRPr lang="en-US" sz="2000">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20" name="Picture 20" descr="face recognition"/>
          <p:cNvPicPr>
            <a:picLocks noChangeAspect="1"/>
          </p:cNvPicPr>
          <p:nvPr/>
        </p:nvPicPr>
        <p:blipFill>
          <a:blip r:embed="rId1"/>
          <a:stretch>
            <a:fillRect/>
          </a:stretch>
        </p:blipFill>
        <p:spPr>
          <a:xfrm>
            <a:off x="6181090" y="2614295"/>
            <a:ext cx="2409190" cy="1604010"/>
          </a:xfrm>
          <a:prstGeom prst="rect">
            <a:avLst/>
          </a:prstGeom>
        </p:spPr>
      </p:pic>
      <p:pic>
        <p:nvPicPr>
          <p:cNvPr id="22" name="Picture 22" descr="face landmark"/>
          <p:cNvPicPr>
            <a:picLocks noChangeAspect="1"/>
          </p:cNvPicPr>
          <p:nvPr/>
        </p:nvPicPr>
        <p:blipFill>
          <a:blip r:embed="rId2"/>
          <a:stretch>
            <a:fillRect/>
          </a:stretch>
        </p:blipFill>
        <p:spPr>
          <a:xfrm>
            <a:off x="8705215" y="2613025"/>
            <a:ext cx="2409190" cy="1605280"/>
          </a:xfrm>
          <a:prstGeom prst="rect">
            <a:avLst/>
          </a:prstGeom>
        </p:spPr>
      </p:pic>
      <p:pic>
        <p:nvPicPr>
          <p:cNvPr id="21" name="Picture 21" descr="face expressions"/>
          <p:cNvPicPr>
            <a:picLocks noChangeAspect="1"/>
          </p:cNvPicPr>
          <p:nvPr/>
        </p:nvPicPr>
        <p:blipFill>
          <a:blip r:embed="rId3"/>
          <a:stretch>
            <a:fillRect/>
          </a:stretch>
        </p:blipFill>
        <p:spPr>
          <a:xfrm>
            <a:off x="6181090" y="4382770"/>
            <a:ext cx="2408555" cy="1619250"/>
          </a:xfrm>
          <a:prstGeom prst="rect">
            <a:avLst/>
          </a:prstGeom>
        </p:spPr>
      </p:pic>
      <p:pic>
        <p:nvPicPr>
          <p:cNvPr id="23" name="Picture 23" descr="age estimation &amp; gender recognition"/>
          <p:cNvPicPr>
            <a:picLocks noChangeAspect="1"/>
          </p:cNvPicPr>
          <p:nvPr/>
        </p:nvPicPr>
        <p:blipFill>
          <a:blip r:embed="rId4"/>
          <a:stretch>
            <a:fillRect/>
          </a:stretch>
        </p:blipFill>
        <p:spPr>
          <a:xfrm>
            <a:off x="8707755" y="4382770"/>
            <a:ext cx="2406015" cy="1605915"/>
          </a:xfrm>
          <a:prstGeom prst="rect">
            <a:avLst/>
          </a:prstGeom>
        </p:spPr>
      </p:pic>
      <p:sp>
        <p:nvSpPr>
          <p:cNvPr id="6" name="Subtitle 2"/>
          <p:cNvSpPr>
            <a:spLocks noGrp="1"/>
          </p:cNvSpPr>
          <p:nvPr/>
        </p:nvSpPr>
        <p:spPr>
          <a:xfrm>
            <a:off x="6115685" y="586740"/>
            <a:ext cx="4779645" cy="5201285"/>
          </a:xfrm>
          <a:prstGeom prst="rect">
            <a:avLst/>
          </a:prstGeom>
          <a:noFill/>
          <a:ln w="9525">
            <a:noFill/>
          </a:ln>
        </p:spPr>
        <p:txBody>
          <a:bodyPr anchor="t" anchorCtr="0">
            <a:normAutofit/>
          </a:bodyPr>
          <a:lstStyle>
            <a:lvl1pPr marL="0" lvl="0" indent="0" algn="ctr" defTabSz="914400" eaLnBrk="1" fontAlgn="base" latinLnBrk="0" hangingPunct="1">
              <a:lnSpc>
                <a:spcPct val="100000"/>
              </a:lnSpc>
              <a:spcBef>
                <a:spcPct val="20000"/>
              </a:spcBef>
              <a:spcAft>
                <a:spcPct val="0"/>
              </a:spcAft>
              <a:buNone/>
              <a:defRPr sz="1800" b="0" i="0" u="none" kern="1200" baseline="0">
                <a:solidFill>
                  <a:schemeClr val="tx1"/>
                </a:solidFill>
                <a:latin typeface="+mn-lt"/>
                <a:ea typeface="+mn-ea"/>
                <a:cs typeface="+mn-cs"/>
              </a:defRPr>
            </a:lvl1pPr>
            <a:lvl2pPr marL="342900" lvl="1" indent="0" algn="ctr" defTabSz="914400" eaLnBrk="1" fontAlgn="base" latinLnBrk="0" hangingPunct="1">
              <a:lnSpc>
                <a:spcPct val="100000"/>
              </a:lnSpc>
              <a:spcBef>
                <a:spcPct val="20000"/>
              </a:spcBef>
              <a:spcAft>
                <a:spcPct val="0"/>
              </a:spcAft>
              <a:buNone/>
              <a:defRPr sz="1500" b="0" i="0" u="none" kern="1200" baseline="0">
                <a:solidFill>
                  <a:schemeClr val="tx1"/>
                </a:solidFill>
                <a:latin typeface="+mn-lt"/>
                <a:ea typeface="+mn-ea"/>
                <a:cs typeface="+mn-cs"/>
              </a:defRPr>
            </a:lvl2pPr>
            <a:lvl3pPr marL="685800" lvl="2" indent="0" algn="ctr" defTabSz="914400" eaLnBrk="1" fontAlgn="base" latinLnBrk="0" hangingPunct="1">
              <a:lnSpc>
                <a:spcPct val="100000"/>
              </a:lnSpc>
              <a:spcBef>
                <a:spcPct val="20000"/>
              </a:spcBef>
              <a:spcAft>
                <a:spcPct val="0"/>
              </a:spcAft>
              <a:buNone/>
              <a:defRPr sz="1350" b="0" i="0" u="none" kern="1200" baseline="0">
                <a:solidFill>
                  <a:schemeClr val="tx1"/>
                </a:solidFill>
                <a:latin typeface="+mn-lt"/>
                <a:ea typeface="+mn-ea"/>
                <a:cs typeface="+mn-cs"/>
              </a:defRPr>
            </a:lvl3pPr>
            <a:lvl4pPr marL="1028700" lvl="3"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4pPr>
            <a:lvl5pPr marL="1371600" lvl="4"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5pPr>
            <a:lvl6pPr marL="1714500" lvl="5"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6pPr>
            <a:lvl7pPr marL="2057400" lvl="6"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7pPr>
            <a:lvl8pPr marL="2400300" lvl="7"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8pPr>
            <a:lvl9pPr marL="2743200" lvl="8"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9pPr>
          </a:lstStyle>
          <a:p>
            <a:pPr algn="l">
              <a:buFont typeface="Arial" panose="020B0604020202020204" pitchFamily="34" charset="0"/>
            </a:pPr>
            <a:r>
              <a:rPr lang="en-US" sz="2000" b="1">
                <a:latin typeface="Times New Roman" panose="02020603050405020304" charset="0"/>
                <a:cs typeface="Times New Roman" panose="02020603050405020304" charset="0"/>
              </a:rPr>
              <a:t>Feature:</a:t>
            </a:r>
            <a:endParaRPr lang="en-US" sz="2000">
              <a:latin typeface="Times New Roman" panose="02020603050405020304" charset="0"/>
              <a:cs typeface="Times New Roman" panose="02020603050405020304" charset="0"/>
            </a:endParaRPr>
          </a:p>
          <a:p>
            <a:pPr marL="342900" indent="-342900" algn="l">
              <a:buFont typeface="Arial" panose="020B0604020202020204" pitchFamily="34" charset="0"/>
              <a:buChar char="•"/>
            </a:pPr>
            <a:r>
              <a:rPr lang="en-US" sz="2000">
                <a:latin typeface="Times New Roman" panose="02020603050405020304" charset="0"/>
                <a:cs typeface="Times New Roman" panose="02020603050405020304" charset="0"/>
              </a:rPr>
              <a:t>Face Recognition</a:t>
            </a:r>
            <a:endParaRPr lang="en-US" sz="2000">
              <a:latin typeface="Times New Roman" panose="02020603050405020304" charset="0"/>
              <a:cs typeface="Times New Roman" panose="02020603050405020304" charset="0"/>
            </a:endParaRPr>
          </a:p>
          <a:p>
            <a:pPr marL="342900" indent="-342900" algn="l">
              <a:buFont typeface="Arial" panose="020B0604020202020204" pitchFamily="34" charset="0"/>
              <a:buChar char="•"/>
            </a:pPr>
            <a:r>
              <a:rPr lang="en-US" sz="2000">
                <a:latin typeface="Times New Roman" panose="02020603050405020304" charset="0"/>
                <a:cs typeface="Times New Roman" panose="02020603050405020304" charset="0"/>
              </a:rPr>
              <a:t>Face Landmark Detection</a:t>
            </a:r>
            <a:endParaRPr lang="en-US" sz="2000">
              <a:latin typeface="Times New Roman" panose="02020603050405020304" charset="0"/>
              <a:cs typeface="Times New Roman" panose="02020603050405020304" charset="0"/>
            </a:endParaRPr>
          </a:p>
          <a:p>
            <a:pPr marL="342900" indent="-342900" algn="l">
              <a:buFont typeface="Arial" panose="020B0604020202020204" pitchFamily="34" charset="0"/>
              <a:buChar char="•"/>
            </a:pPr>
            <a:r>
              <a:rPr lang="en-US" sz="2000">
                <a:latin typeface="Times New Roman" panose="02020603050405020304" charset="0"/>
                <a:cs typeface="Times New Roman" panose="02020603050405020304" charset="0"/>
              </a:rPr>
              <a:t>Face Expression Recognition</a:t>
            </a:r>
            <a:endParaRPr lang="en-US" sz="2000">
              <a:latin typeface="Times New Roman" panose="02020603050405020304" charset="0"/>
              <a:cs typeface="Times New Roman" panose="02020603050405020304" charset="0"/>
            </a:endParaRPr>
          </a:p>
          <a:p>
            <a:pPr marL="342900" indent="-342900" algn="l">
              <a:buFont typeface="Arial" panose="020B0604020202020204" pitchFamily="34" charset="0"/>
              <a:buChar char="•"/>
            </a:pPr>
            <a:r>
              <a:rPr lang="en-US" sz="2000">
                <a:latin typeface="Times New Roman" panose="02020603050405020304" charset="0"/>
                <a:cs typeface="Times New Roman" panose="02020603050405020304" charset="0"/>
              </a:rPr>
              <a:t>Age Estimation &amp; Gender</a:t>
            </a:r>
            <a:endParaRPr lang="en-US" sz="200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74395" y="413385"/>
            <a:ext cx="6223000" cy="695960"/>
          </a:xfrm>
        </p:spPr>
        <p:txBody>
          <a:bodyPr anchor="t" anchorCtr="0">
            <a:noAutofit/>
          </a:bodyPr>
          <a:lstStyle/>
          <a:p>
            <a:pPr algn="l"/>
            <a:r>
              <a:rPr lang="en-US" sz="4000" b="1" i="1" u="sng" dirty="0">
                <a:effectLst/>
                <a:latin typeface="Times New Roman" panose="02020603050405020304" charset="0"/>
                <a:cs typeface="Times New Roman" panose="02020603050405020304" charset="0"/>
              </a:rPr>
              <a:t>Silent-Face-Anti-Spoofing</a:t>
            </a:r>
            <a:endParaRPr lang="en-US" sz="4000" b="1" i="1" u="sng" dirty="0">
              <a:effectLst/>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874395" y="1487170"/>
            <a:ext cx="10293985" cy="4796155"/>
          </a:xfrm>
        </p:spPr>
        <p:txBody>
          <a:bodyPr anchor="t" anchorCtr="0">
            <a:normAutofit lnSpcReduction="10000"/>
          </a:bodyPr>
          <a:lstStyle/>
          <a:p>
            <a:pPr algn="l">
              <a:lnSpc>
                <a:spcPct val="150000"/>
              </a:lnSpc>
              <a:buFont typeface="Arial" panose="020B0604020202020204" pitchFamily="34" charset="0"/>
            </a:pPr>
            <a:r>
              <a:rPr lang="en-US" sz="2000">
                <a:latin typeface="Times New Roman" panose="02020603050405020304" charset="0"/>
                <a:cs typeface="Times New Roman" panose="02020603050405020304" charset="0"/>
              </a:rPr>
              <a:t>Model deteksi </a:t>
            </a:r>
            <a:r>
              <a:rPr lang="en-US" sz="2000" i="1">
                <a:latin typeface="Times New Roman" panose="02020603050405020304" charset="0"/>
                <a:cs typeface="Times New Roman" panose="02020603050405020304" charset="0"/>
              </a:rPr>
              <a:t>library silent-face-anti-spoofing </a:t>
            </a:r>
            <a:r>
              <a:rPr lang="en-US" sz="2000">
                <a:latin typeface="Times New Roman" panose="02020603050405020304" charset="0"/>
                <a:cs typeface="Times New Roman" panose="02020603050405020304" charset="0"/>
              </a:rPr>
              <a:t>digunakan untuk menentukan apakah wajah dalam suatu gambar asli atau palsu.</a:t>
            </a:r>
            <a:endParaRPr lang="en-US" sz="2000">
              <a:latin typeface="Times New Roman" panose="02020603050405020304" charset="0"/>
              <a:cs typeface="Times New Roman" panose="02020603050405020304" charset="0"/>
            </a:endParaRPr>
          </a:p>
          <a:p>
            <a:pPr algn="l">
              <a:lnSpc>
                <a:spcPct val="150000"/>
              </a:lnSpc>
              <a:buFont typeface="Arial" panose="020B0604020202020204" pitchFamily="34" charset="0"/>
            </a:pPr>
            <a:endParaRPr lang="en-US" sz="2000">
              <a:latin typeface="Times New Roman" panose="02020603050405020304" charset="0"/>
              <a:cs typeface="Times New Roman" panose="02020603050405020304" charset="0"/>
            </a:endParaRPr>
          </a:p>
          <a:p>
            <a:pPr algn="l">
              <a:lnSpc>
                <a:spcPct val="150000"/>
              </a:lnSpc>
              <a:buFont typeface="Arial" panose="020B0604020202020204" pitchFamily="34" charset="0"/>
            </a:pPr>
            <a:r>
              <a:rPr lang="en-US" sz="2000">
                <a:latin typeface="Times New Roman" panose="02020603050405020304" charset="0"/>
                <a:cs typeface="Times New Roman" panose="02020603050405020304" charset="0"/>
              </a:rPr>
              <a:t>Hal ini dicapai melalui proses yang disebut "</a:t>
            </a:r>
            <a:r>
              <a:rPr lang="en-US" sz="2000" i="1">
                <a:latin typeface="Times New Roman" panose="02020603050405020304" charset="0"/>
                <a:cs typeface="Times New Roman" panose="02020603050405020304" charset="0"/>
              </a:rPr>
              <a:t>liveness</a:t>
            </a:r>
            <a:r>
              <a:rPr lang="en-US" sz="2000">
                <a:latin typeface="Times New Roman" panose="02020603050405020304" charset="0"/>
                <a:cs typeface="Times New Roman" panose="02020603050405020304" charset="0"/>
              </a:rPr>
              <a:t>" atau "</a:t>
            </a:r>
            <a:r>
              <a:rPr lang="en-US" sz="2000" i="1">
                <a:latin typeface="Times New Roman" panose="02020603050405020304" charset="0"/>
                <a:cs typeface="Times New Roman" panose="02020603050405020304" charset="0"/>
              </a:rPr>
              <a:t>anti spoofing</a:t>
            </a:r>
            <a:r>
              <a:rPr lang="en-US" sz="2000">
                <a:latin typeface="Times New Roman" panose="02020603050405020304" charset="0"/>
                <a:cs typeface="Times New Roman" panose="02020603050405020304" charset="0"/>
              </a:rPr>
              <a:t>" yang menilai apakah wajah yang ditampilkan asli atau tidak.</a:t>
            </a:r>
            <a:endParaRPr lang="en-US" sz="2000">
              <a:latin typeface="Times New Roman" panose="02020603050405020304" charset="0"/>
              <a:cs typeface="Times New Roman" panose="02020603050405020304" charset="0"/>
            </a:endParaRPr>
          </a:p>
          <a:p>
            <a:pPr algn="l">
              <a:lnSpc>
                <a:spcPct val="150000"/>
              </a:lnSpc>
              <a:buFont typeface="Arial" panose="020B0604020202020204" pitchFamily="34" charset="0"/>
            </a:pPr>
            <a:endParaRPr lang="en-US" sz="2000">
              <a:latin typeface="Times New Roman" panose="02020603050405020304" charset="0"/>
              <a:cs typeface="Times New Roman" panose="02020603050405020304" charset="0"/>
            </a:endParaRPr>
          </a:p>
          <a:p>
            <a:pPr algn="l">
              <a:lnSpc>
                <a:spcPct val="150000"/>
              </a:lnSpc>
              <a:buFont typeface="Arial" panose="020B0604020202020204" pitchFamily="34" charset="0"/>
            </a:pPr>
            <a:r>
              <a:rPr lang="en-US" sz="2000">
                <a:latin typeface="Times New Roman" panose="02020603050405020304" charset="0"/>
                <a:cs typeface="Times New Roman" panose="02020603050405020304" charset="0"/>
              </a:rPr>
              <a:t>Model ini menghasilkan tiga output: palsu2d, palsu3d, real.</a:t>
            </a:r>
            <a:endParaRPr lang="en-US" sz="2000">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0070" y="413385"/>
            <a:ext cx="6223000" cy="695960"/>
          </a:xfrm>
        </p:spPr>
        <p:txBody>
          <a:bodyPr anchor="t" anchorCtr="0">
            <a:noAutofit/>
          </a:bodyPr>
          <a:lstStyle/>
          <a:p>
            <a:pPr algn="l"/>
            <a:r>
              <a:rPr lang="en-US" sz="4000" b="1" u="sng" dirty="0">
                <a:effectLst/>
                <a:latin typeface="Times New Roman" panose="02020603050405020304" charset="0"/>
                <a:cs typeface="Times New Roman" panose="02020603050405020304" charset="0"/>
              </a:rPr>
              <a:t>Apa itu </a:t>
            </a:r>
            <a:r>
              <a:rPr lang="en-US" sz="4000" b="1" i="1" u="sng" dirty="0">
                <a:effectLst/>
                <a:latin typeface="Times New Roman" panose="02020603050405020304" charset="0"/>
                <a:cs typeface="Times New Roman" panose="02020603050405020304" charset="0"/>
              </a:rPr>
              <a:t>liveness</a:t>
            </a:r>
            <a:r>
              <a:rPr lang="en-US" sz="4000" b="1" u="sng" dirty="0">
                <a:effectLst/>
                <a:latin typeface="Times New Roman" panose="02020603050405020304" charset="0"/>
                <a:cs typeface="Times New Roman" panose="02020603050405020304" charset="0"/>
              </a:rPr>
              <a:t>?</a:t>
            </a:r>
            <a:endParaRPr lang="en-US" sz="4000" b="1" u="sng" dirty="0">
              <a:effectLst/>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560070" y="1471930"/>
            <a:ext cx="11065510" cy="4763770"/>
          </a:xfrm>
        </p:spPr>
        <p:txBody>
          <a:bodyPr anchor="t" anchorCtr="0">
            <a:normAutofit lnSpcReduction="20000"/>
          </a:bodyPr>
          <a:lstStyle/>
          <a:p>
            <a:pPr algn="l">
              <a:lnSpc>
                <a:spcPct val="150000"/>
              </a:lnSpc>
              <a:buFont typeface="Arial" panose="020B0604020202020204" pitchFamily="34" charset="0"/>
            </a:pPr>
            <a:r>
              <a:rPr lang="en-US" sz="2000">
                <a:latin typeface="Times New Roman" panose="02020603050405020304" charset="0"/>
                <a:cs typeface="Times New Roman" panose="02020603050405020304" charset="0"/>
              </a:rPr>
              <a:t>Sistem deteksi </a:t>
            </a:r>
            <a:r>
              <a:rPr lang="en-US" sz="2000" i="1">
                <a:latin typeface="Times New Roman" panose="02020603050405020304" charset="0"/>
                <a:cs typeface="Times New Roman" panose="02020603050405020304" charset="0"/>
              </a:rPr>
              <a:t>liveness </a:t>
            </a:r>
            <a:r>
              <a:rPr lang="en-US" sz="2000">
                <a:latin typeface="Times New Roman" panose="02020603050405020304" charset="0"/>
                <a:cs typeface="Times New Roman" panose="02020603050405020304" charset="0"/>
              </a:rPr>
              <a:t>berusaha untuk membedakan antara data biometrik yang berasal dari sumber yang hidup, seperti wajah seseorang yang sebenarnya, dengan data yang berasal dari sumber palsu atau rekaman, seperti foto wajah.</a:t>
            </a:r>
            <a:endParaRPr lang="en-US" sz="2000">
              <a:latin typeface="Times New Roman" panose="02020603050405020304" charset="0"/>
              <a:cs typeface="Times New Roman" panose="02020603050405020304" charset="0"/>
            </a:endParaRPr>
          </a:p>
          <a:p>
            <a:pPr algn="l">
              <a:lnSpc>
                <a:spcPct val="150000"/>
              </a:lnSpc>
              <a:buFont typeface="Arial" panose="020B0604020202020204" pitchFamily="34" charset="0"/>
            </a:pPr>
            <a:endParaRPr lang="en-US" sz="2000">
              <a:latin typeface="Times New Roman" panose="02020603050405020304" charset="0"/>
              <a:cs typeface="Times New Roman" panose="02020603050405020304" charset="0"/>
            </a:endParaRPr>
          </a:p>
          <a:p>
            <a:pPr algn="l">
              <a:lnSpc>
                <a:spcPct val="150000"/>
              </a:lnSpc>
              <a:buFont typeface="Arial" panose="020B0604020202020204" pitchFamily="34" charset="0"/>
            </a:pPr>
            <a:r>
              <a:rPr lang="en-US" sz="2000">
                <a:latin typeface="Times New Roman" panose="02020603050405020304" charset="0"/>
                <a:cs typeface="Times New Roman" panose="02020603050405020304" charset="0"/>
              </a:rPr>
              <a:t>Ini dapat dicapai dengan berbagai cara, termasuk analisis dinamika (seperti gerakan mata atau perubahan warna kulit), penggunaan teknologi 3D untuk mendeteksi kedalaman, atau pengujian tantangan (challenges) seperti meminta pengguna untuk melakukan tindakan tertentu (misalnya, menggerakkan kepala).</a:t>
            </a:r>
            <a:endParaRPr lang="en-US" sz="2000">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79195" y="413385"/>
            <a:ext cx="9556115" cy="695960"/>
          </a:xfrm>
        </p:spPr>
        <p:txBody>
          <a:bodyPr anchor="t" anchorCtr="0">
            <a:noAutofit/>
          </a:bodyPr>
          <a:lstStyle/>
          <a:p>
            <a:pPr algn="ctr"/>
            <a:r>
              <a:rPr lang="en-US" sz="4000" b="1" u="sng" dirty="0">
                <a:effectLst/>
                <a:latin typeface="Times New Roman" panose="02020603050405020304" charset="0"/>
                <a:cs typeface="Times New Roman" panose="02020603050405020304" charset="0"/>
              </a:rPr>
              <a:t>Informasi Perancangan Sistem</a:t>
            </a:r>
            <a:endParaRPr lang="en-US" sz="40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38" name="Picture 38" descr="UseCaseDiagramGambaranUmum"/>
          <p:cNvPicPr>
            <a:picLocks noChangeAspect="1"/>
          </p:cNvPicPr>
          <p:nvPr/>
        </p:nvPicPr>
        <p:blipFill>
          <a:blip r:embed="rId1"/>
          <a:stretch>
            <a:fillRect/>
          </a:stretch>
        </p:blipFill>
        <p:spPr>
          <a:xfrm>
            <a:off x="3814445" y="1818640"/>
            <a:ext cx="4563110" cy="4473575"/>
          </a:xfrm>
          <a:prstGeom prst="rect">
            <a:avLst/>
          </a:prstGeom>
        </p:spPr>
      </p:pic>
      <p:sp>
        <p:nvSpPr>
          <p:cNvPr id="5" name="Subtitle 4"/>
          <p:cNvSpPr>
            <a:spLocks noGrp="1"/>
          </p:cNvSpPr>
          <p:nvPr>
            <p:ph type="subTitle" idx="1"/>
          </p:nvPr>
        </p:nvSpPr>
        <p:spPr>
          <a:xfrm>
            <a:off x="1179195" y="1136650"/>
            <a:ext cx="9556115" cy="654685"/>
          </a:xfrm>
        </p:spPr>
        <p:txBody>
          <a:bodyPr anchor="t" anchorCtr="0">
            <a:normAutofit/>
          </a:bodyPr>
          <a:p>
            <a:pPr algn="ctr">
              <a:lnSpc>
                <a:spcPct val="150000"/>
              </a:lnSpc>
              <a:buFont typeface="Arial" panose="020B0604020202020204" pitchFamily="34" charset="0"/>
            </a:pPr>
            <a:r>
              <a:rPr lang="en-US" sz="2000">
                <a:latin typeface="Times New Roman" panose="02020603050405020304" charset="0"/>
                <a:cs typeface="Times New Roman" panose="02020603050405020304" charset="0"/>
              </a:rPr>
              <a:t>Gambaran Umum Sistem</a:t>
            </a:r>
            <a:endParaRPr lang="en-US" sz="2000">
              <a:latin typeface="Times New Roman" panose="02020603050405020304" charset="0"/>
              <a:cs typeface="Times New Roman" panose="02020603050405020304" charset="0"/>
            </a:endParaRPr>
          </a:p>
        </p:txBody>
      </p:sp>
      <p:pic>
        <p:nvPicPr>
          <p:cNvPr id="56" name="Picture 9"/>
          <p:cNvPicPr>
            <a:picLocks noChangeAspect="1"/>
          </p:cNvPicPr>
          <p:nvPr/>
        </p:nvPicPr>
        <p:blipFill>
          <a:blip r:embed="rId2"/>
          <a:stretch>
            <a:fillRect/>
          </a:stretch>
        </p:blipFill>
        <p:spPr>
          <a:xfrm>
            <a:off x="100965" y="1799590"/>
            <a:ext cx="3516630" cy="2358390"/>
          </a:xfrm>
          <a:prstGeom prst="rect">
            <a:avLst/>
          </a:prstGeom>
          <a:noFill/>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3665" y="103505"/>
            <a:ext cx="11930380" cy="695960"/>
          </a:xfrm>
        </p:spPr>
        <p:txBody>
          <a:bodyPr anchor="t" anchorCtr="0">
            <a:noAutofit/>
          </a:bodyPr>
          <a:lstStyle/>
          <a:p>
            <a:pPr algn="ctr"/>
            <a:r>
              <a:rPr lang="en-US" sz="4000" b="1" u="sng" dirty="0">
                <a:effectLst/>
                <a:latin typeface="Times New Roman" panose="02020603050405020304" charset="0"/>
                <a:cs typeface="Times New Roman" panose="02020603050405020304" charset="0"/>
                <a:sym typeface="+mn-ea"/>
              </a:rPr>
              <a:t>Informasi Perancangan Sistem</a:t>
            </a:r>
            <a:endParaRPr lang="en-US" sz="40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Subtitle 4"/>
          <p:cNvSpPr>
            <a:spLocks noGrp="1"/>
          </p:cNvSpPr>
          <p:nvPr>
            <p:ph type="subTitle" idx="1"/>
          </p:nvPr>
        </p:nvSpPr>
        <p:spPr>
          <a:xfrm>
            <a:off x="113665" y="702945"/>
            <a:ext cx="11930380" cy="654685"/>
          </a:xfrm>
        </p:spPr>
        <p:txBody>
          <a:bodyPr anchor="t" anchorCtr="0">
            <a:normAutofit/>
          </a:bodyPr>
          <a:p>
            <a:pPr algn="ctr">
              <a:lnSpc>
                <a:spcPct val="150000"/>
              </a:lnSpc>
              <a:buFont typeface="Arial" panose="020B0604020202020204" pitchFamily="34" charset="0"/>
            </a:pPr>
            <a:r>
              <a:rPr lang="en-US" sz="2000">
                <a:latin typeface="Times New Roman" panose="02020603050405020304" charset="0"/>
                <a:cs typeface="Times New Roman" panose="02020603050405020304" charset="0"/>
              </a:rPr>
              <a:t>Peyimpanan Gambar Sementara ke Local Storage</a:t>
            </a:r>
            <a:endParaRPr lang="en-US" sz="2000">
              <a:latin typeface="Times New Roman" panose="02020603050405020304" charset="0"/>
              <a:cs typeface="Times New Roman" panose="02020603050405020304" charset="0"/>
            </a:endParaRPr>
          </a:p>
        </p:txBody>
      </p:sp>
      <p:pic>
        <p:nvPicPr>
          <p:cNvPr id="52" name="Picture 7"/>
          <p:cNvPicPr>
            <a:picLocks noChangeAspect="1"/>
          </p:cNvPicPr>
          <p:nvPr/>
        </p:nvPicPr>
        <p:blipFill>
          <a:blip r:embed="rId1"/>
          <a:stretch>
            <a:fillRect/>
          </a:stretch>
        </p:blipFill>
        <p:spPr>
          <a:xfrm>
            <a:off x="273050" y="1163320"/>
            <a:ext cx="3094990" cy="2070735"/>
          </a:xfrm>
          <a:prstGeom prst="rect">
            <a:avLst/>
          </a:prstGeom>
          <a:noFill/>
          <a:ln>
            <a:noFill/>
          </a:ln>
        </p:spPr>
      </p:pic>
      <p:pic>
        <p:nvPicPr>
          <p:cNvPr id="29" name="Picture 28" descr="training-gif"/>
          <p:cNvPicPr>
            <a:picLocks noChangeAspect="1"/>
          </p:cNvPicPr>
          <p:nvPr/>
        </p:nvPicPr>
        <p:blipFill>
          <a:blip r:embed="rId2"/>
          <a:stretch>
            <a:fillRect/>
          </a:stretch>
        </p:blipFill>
        <p:spPr>
          <a:xfrm>
            <a:off x="9309100" y="1163320"/>
            <a:ext cx="2567305" cy="3209925"/>
          </a:xfrm>
          <a:prstGeom prst="rect">
            <a:avLst/>
          </a:prstGeom>
        </p:spPr>
      </p:pic>
      <p:pic>
        <p:nvPicPr>
          <p:cNvPr id="101" name="Picture 101" descr="FlowchartDiagramInputImages"/>
          <p:cNvPicPr>
            <a:picLocks noChangeAspect="1"/>
          </p:cNvPicPr>
          <p:nvPr/>
        </p:nvPicPr>
        <p:blipFill>
          <a:blip r:embed="rId3"/>
          <a:stretch>
            <a:fillRect/>
          </a:stretch>
        </p:blipFill>
        <p:spPr>
          <a:xfrm>
            <a:off x="3716655" y="1475105"/>
            <a:ext cx="5117465" cy="453136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3665" y="2622550"/>
            <a:ext cx="7404735" cy="695960"/>
          </a:xfrm>
        </p:spPr>
        <p:txBody>
          <a:bodyPr anchor="t" anchorCtr="0">
            <a:noAutofit/>
          </a:bodyPr>
          <a:lstStyle/>
          <a:p>
            <a:pPr algn="ctr"/>
            <a:r>
              <a:rPr lang="en-US" sz="4000" b="1" u="sng" dirty="0">
                <a:effectLst/>
                <a:latin typeface="Times New Roman" panose="02020603050405020304" charset="0"/>
                <a:cs typeface="Times New Roman" panose="02020603050405020304" charset="0"/>
                <a:sym typeface="+mn-ea"/>
              </a:rPr>
              <a:t>Informasi Perancangan Sistem</a:t>
            </a:r>
            <a:endParaRPr lang="en-US" sz="40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Subtitle 4"/>
          <p:cNvSpPr>
            <a:spLocks noGrp="1"/>
          </p:cNvSpPr>
          <p:nvPr>
            <p:ph type="subTitle" idx="1"/>
          </p:nvPr>
        </p:nvSpPr>
        <p:spPr>
          <a:xfrm>
            <a:off x="113665" y="3221990"/>
            <a:ext cx="7404100" cy="654685"/>
          </a:xfrm>
        </p:spPr>
        <p:txBody>
          <a:bodyPr anchor="t" anchorCtr="0">
            <a:normAutofit/>
          </a:bodyPr>
          <a:p>
            <a:pPr algn="ctr">
              <a:lnSpc>
                <a:spcPct val="150000"/>
              </a:lnSpc>
              <a:buFont typeface="Arial" panose="020B0604020202020204" pitchFamily="34" charset="0"/>
            </a:pPr>
            <a:r>
              <a:rPr lang="en-US" sz="2000">
                <a:latin typeface="Times New Roman" panose="02020603050405020304" charset="0"/>
                <a:cs typeface="Times New Roman" panose="02020603050405020304" charset="0"/>
              </a:rPr>
              <a:t>Upload Gambar &amp; Hasil Komputasi Wajah ke Database</a:t>
            </a:r>
            <a:endParaRPr lang="en-US" sz="2000">
              <a:latin typeface="Times New Roman" panose="02020603050405020304" charset="0"/>
              <a:cs typeface="Times New Roman" panose="02020603050405020304" charset="0"/>
            </a:endParaRPr>
          </a:p>
        </p:txBody>
      </p:sp>
      <p:pic>
        <p:nvPicPr>
          <p:cNvPr id="40" name="Picture 40" descr="FlowchartDiagramUpload"/>
          <p:cNvPicPr>
            <a:picLocks noChangeAspect="1"/>
          </p:cNvPicPr>
          <p:nvPr/>
        </p:nvPicPr>
        <p:blipFill>
          <a:blip r:embed="rId1"/>
          <a:stretch>
            <a:fillRect/>
          </a:stretch>
        </p:blipFill>
        <p:spPr>
          <a:xfrm>
            <a:off x="7687945" y="280035"/>
            <a:ext cx="3782060" cy="6001385"/>
          </a:xfrm>
          <a:prstGeom prst="rect">
            <a:avLst/>
          </a:prstGeom>
        </p:spPr>
      </p:pic>
      <p:pic>
        <p:nvPicPr>
          <p:cNvPr id="52" name="Picture 7"/>
          <p:cNvPicPr>
            <a:picLocks noChangeAspect="1"/>
          </p:cNvPicPr>
          <p:nvPr/>
        </p:nvPicPr>
        <p:blipFill>
          <a:blip r:embed="rId2"/>
          <a:stretch>
            <a:fillRect/>
          </a:stretch>
        </p:blipFill>
        <p:spPr>
          <a:xfrm>
            <a:off x="3984625" y="4090035"/>
            <a:ext cx="3094990" cy="2070735"/>
          </a:xfrm>
          <a:prstGeom prst="rect">
            <a:avLst/>
          </a:prstGeom>
          <a:noFill/>
          <a:ln>
            <a:noFill/>
          </a:ln>
        </p:spPr>
      </p:pic>
      <p:pic>
        <p:nvPicPr>
          <p:cNvPr id="78" name="Picture 28"/>
          <p:cNvPicPr>
            <a:picLocks noChangeAspect="1"/>
          </p:cNvPicPr>
          <p:nvPr/>
        </p:nvPicPr>
        <p:blipFill>
          <a:blip r:embed="rId3"/>
          <a:stretch>
            <a:fillRect/>
          </a:stretch>
        </p:blipFill>
        <p:spPr>
          <a:xfrm>
            <a:off x="518160" y="4405630"/>
            <a:ext cx="3311525" cy="1294765"/>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3665" y="103505"/>
            <a:ext cx="11930380" cy="695960"/>
          </a:xfrm>
        </p:spPr>
        <p:txBody>
          <a:bodyPr anchor="t" anchorCtr="0">
            <a:noAutofit/>
          </a:bodyPr>
          <a:lstStyle/>
          <a:p>
            <a:pPr algn="ctr"/>
            <a:r>
              <a:rPr lang="en-US" sz="4000" b="1" u="sng" dirty="0">
                <a:effectLst/>
                <a:latin typeface="Times New Roman" panose="02020603050405020304" charset="0"/>
                <a:cs typeface="Times New Roman" panose="02020603050405020304" charset="0"/>
                <a:sym typeface="+mn-ea"/>
              </a:rPr>
              <a:t>Informasi Perancangan Sistem</a:t>
            </a:r>
            <a:endParaRPr lang="en-US" sz="40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Subtitle 4"/>
          <p:cNvSpPr>
            <a:spLocks noGrp="1"/>
          </p:cNvSpPr>
          <p:nvPr>
            <p:ph type="subTitle" idx="1"/>
          </p:nvPr>
        </p:nvSpPr>
        <p:spPr>
          <a:xfrm>
            <a:off x="113665" y="702945"/>
            <a:ext cx="11930380" cy="654685"/>
          </a:xfrm>
        </p:spPr>
        <p:txBody>
          <a:bodyPr anchor="t" anchorCtr="0">
            <a:normAutofit/>
          </a:bodyPr>
          <a:p>
            <a:pPr algn="ctr">
              <a:lnSpc>
                <a:spcPct val="150000"/>
              </a:lnSpc>
              <a:buFont typeface="Arial" panose="020B0604020202020204" pitchFamily="34" charset="0"/>
            </a:pPr>
            <a:r>
              <a:rPr lang="en-US" sz="2000">
                <a:latin typeface="Times New Roman" panose="02020603050405020304" charset="0"/>
                <a:cs typeface="Times New Roman" panose="02020603050405020304" charset="0"/>
              </a:rPr>
              <a:t>Flow Proses Halaman Pengenalan Wajah</a:t>
            </a:r>
            <a:endParaRPr lang="en-US" sz="2000">
              <a:latin typeface="Times New Roman" panose="02020603050405020304" charset="0"/>
              <a:cs typeface="Times New Roman" panose="02020603050405020304" charset="0"/>
            </a:endParaRPr>
          </a:p>
        </p:txBody>
      </p:sp>
      <p:pic>
        <p:nvPicPr>
          <p:cNvPr id="41" name="Picture 41" descr="FlowchartDiagramPengenalan"/>
          <p:cNvPicPr>
            <a:picLocks noChangeAspect="1"/>
          </p:cNvPicPr>
          <p:nvPr/>
        </p:nvPicPr>
        <p:blipFill>
          <a:blip r:embed="rId1"/>
          <a:stretch>
            <a:fillRect/>
          </a:stretch>
        </p:blipFill>
        <p:spPr>
          <a:xfrm>
            <a:off x="2875915" y="1357630"/>
            <a:ext cx="6405880" cy="5073015"/>
          </a:xfrm>
          <a:prstGeom prst="rect">
            <a:avLst/>
          </a:prstGeom>
        </p:spPr>
      </p:pic>
      <p:pic>
        <p:nvPicPr>
          <p:cNvPr id="27" name="Picture 26" descr="95fda923-7ee2-4cf0-9c00-cdd5ad00765c"/>
          <p:cNvPicPr>
            <a:picLocks noChangeAspect="1"/>
          </p:cNvPicPr>
          <p:nvPr/>
        </p:nvPicPr>
        <p:blipFill>
          <a:blip r:embed="rId2"/>
          <a:stretch>
            <a:fillRect/>
          </a:stretch>
        </p:blipFill>
        <p:spPr>
          <a:xfrm>
            <a:off x="9884410" y="268605"/>
            <a:ext cx="1948180" cy="2894965"/>
          </a:xfrm>
          <a:prstGeom prst="rect">
            <a:avLst/>
          </a:prstGeom>
        </p:spPr>
      </p:pic>
      <p:pic>
        <p:nvPicPr>
          <p:cNvPr id="28" name="Picture 27" descr="wabcam-gif"/>
          <p:cNvPicPr>
            <a:picLocks noChangeAspect="1"/>
          </p:cNvPicPr>
          <p:nvPr/>
        </p:nvPicPr>
        <p:blipFill>
          <a:blip r:embed="rId3"/>
          <a:stretch>
            <a:fillRect/>
          </a:stretch>
        </p:blipFill>
        <p:spPr>
          <a:xfrm>
            <a:off x="9737725" y="3582035"/>
            <a:ext cx="2121535" cy="2652395"/>
          </a:xfrm>
          <a:prstGeom prst="rect">
            <a:avLst/>
          </a:prstGeom>
        </p:spPr>
      </p:pic>
      <p:pic>
        <p:nvPicPr>
          <p:cNvPr id="52" name="Picture 7"/>
          <p:cNvPicPr>
            <a:picLocks noChangeAspect="1"/>
          </p:cNvPicPr>
          <p:nvPr/>
        </p:nvPicPr>
        <p:blipFill>
          <a:blip r:embed="rId4"/>
          <a:stretch>
            <a:fillRect/>
          </a:stretch>
        </p:blipFill>
        <p:spPr>
          <a:xfrm>
            <a:off x="186055" y="1917700"/>
            <a:ext cx="2487295" cy="1664335"/>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3665" y="103505"/>
            <a:ext cx="11930380" cy="695960"/>
          </a:xfrm>
        </p:spPr>
        <p:txBody>
          <a:bodyPr anchor="t" anchorCtr="0">
            <a:noAutofit/>
          </a:bodyPr>
          <a:lstStyle/>
          <a:p>
            <a:pPr algn="ctr"/>
            <a:r>
              <a:rPr lang="en-US" sz="4000" b="1" u="sng" dirty="0">
                <a:effectLst/>
                <a:latin typeface="Times New Roman" panose="02020603050405020304" charset="0"/>
                <a:cs typeface="Times New Roman" panose="02020603050405020304" charset="0"/>
                <a:sym typeface="+mn-ea"/>
              </a:rPr>
              <a:t>Informasi Perancangan Database</a:t>
            </a:r>
            <a:endParaRPr lang="en-US" sz="40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98" name="Picture 98" descr="perancangan database face recognition"/>
          <p:cNvPicPr>
            <a:picLocks noChangeAspect="1"/>
          </p:cNvPicPr>
          <p:nvPr/>
        </p:nvPicPr>
        <p:blipFill>
          <a:blip r:embed="rId1"/>
          <a:stretch>
            <a:fillRect/>
          </a:stretch>
        </p:blipFill>
        <p:spPr>
          <a:xfrm>
            <a:off x="836930" y="1361440"/>
            <a:ext cx="10518775" cy="413512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79195" y="508635"/>
            <a:ext cx="6615430" cy="1485265"/>
          </a:xfrm>
        </p:spPr>
        <p:txBody>
          <a:bodyPr anchor="t" anchorCtr="0">
            <a:noAutofit/>
          </a:bodyPr>
          <a:lstStyle/>
          <a:p>
            <a:pPr algn="l"/>
            <a:r>
              <a:rPr lang="en-US" sz="4000" b="1" u="sng" dirty="0">
                <a:effectLst/>
                <a:latin typeface="Times New Roman" panose="02020603050405020304" charset="0"/>
                <a:cs typeface="Times New Roman" panose="02020603050405020304" charset="0"/>
              </a:rPr>
              <a:t>Ringkasan &amp; Latar Belakang</a:t>
            </a:r>
            <a:endParaRPr lang="en-US" sz="4000" b="1" u="sng" dirty="0">
              <a:effectLst/>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1179195" y="1599565"/>
            <a:ext cx="9726295" cy="4659630"/>
          </a:xfrm>
        </p:spPr>
        <p:txBody>
          <a:bodyPr anchor="t" anchorCtr="0">
            <a:normAutofit/>
          </a:bodyPr>
          <a:lstStyle/>
          <a:p>
            <a:pPr marL="342900" indent="-342900" algn="l">
              <a:lnSpc>
                <a:spcPct val="150000"/>
              </a:lnSpc>
              <a:buFont typeface="Arial" panose="020B0604020202020204" pitchFamily="34" charset="0"/>
              <a:buChar char="•"/>
            </a:pPr>
            <a:r>
              <a:rPr lang="en-US" sz="2000"/>
              <a:t>Berawal dari permintaan absensi menggunakan wajah, dan berjalannya waktu jadi ingin membuat sistem mudahnya dulu dimana website dapat melakukan pengenalan wajah, lalu di temukan </a:t>
            </a:r>
            <a:r>
              <a:rPr lang="en-US" sz="2000" i="1"/>
              <a:t>library face-api.js</a:t>
            </a:r>
            <a:r>
              <a:rPr lang="en-US" sz="2000"/>
              <a:t>, karna dengan rasa penasaran maka dicari tau bagaimana </a:t>
            </a:r>
            <a:r>
              <a:rPr lang="en-US" sz="2000" i="1"/>
              <a:t>library</a:t>
            </a:r>
            <a:r>
              <a:rPr lang="en-US" sz="2000"/>
              <a:t> ini bekerja dan terlebih lagi ini adalah dalam konteks penelitian jadi sudah seharusnya harus paham bagaimana library tersebut bekerja.</a:t>
            </a:r>
            <a:endParaRPr lang="en-US" sz="2000"/>
          </a:p>
          <a:p>
            <a:pPr marL="342900" indent="-342900" algn="l">
              <a:lnSpc>
                <a:spcPct val="150000"/>
              </a:lnSpc>
              <a:buFont typeface="Arial" panose="020B0604020202020204" pitchFamily="34" charset="0"/>
              <a:buChar char="•"/>
            </a:pPr>
            <a:r>
              <a:rPr lang="en-US" sz="2000"/>
              <a:t>Dalam penelitian ini dihadapi dalam beberapa tantangan yang perlu diatasi, tantangan pertama yaitu tantangan spoofing dan tantangan kedua yaitu komputasi yang berulang.</a:t>
            </a:r>
            <a:endParaRPr lang="en-US" sz="2000"/>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3665" y="2622550"/>
            <a:ext cx="8112125" cy="695960"/>
          </a:xfrm>
        </p:spPr>
        <p:txBody>
          <a:bodyPr anchor="t" anchorCtr="0">
            <a:noAutofit/>
          </a:bodyPr>
          <a:lstStyle/>
          <a:p>
            <a:pPr algn="ctr"/>
            <a:r>
              <a:rPr lang="en-US" sz="4000" b="1" u="sng" dirty="0">
                <a:effectLst/>
                <a:latin typeface="Times New Roman" panose="02020603050405020304" charset="0"/>
                <a:cs typeface="Times New Roman" panose="02020603050405020304" charset="0"/>
                <a:sym typeface="+mn-ea"/>
              </a:rPr>
              <a:t>Informasi Perancangan Sistem</a:t>
            </a:r>
            <a:endParaRPr lang="en-US" sz="40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Subtitle 4"/>
          <p:cNvSpPr>
            <a:spLocks noGrp="1"/>
          </p:cNvSpPr>
          <p:nvPr>
            <p:ph type="subTitle" idx="1"/>
          </p:nvPr>
        </p:nvSpPr>
        <p:spPr>
          <a:xfrm>
            <a:off x="113665" y="3221990"/>
            <a:ext cx="8111490" cy="654685"/>
          </a:xfrm>
        </p:spPr>
        <p:txBody>
          <a:bodyPr anchor="t" anchorCtr="0">
            <a:normAutofit/>
          </a:bodyPr>
          <a:p>
            <a:pPr algn="ctr">
              <a:lnSpc>
                <a:spcPct val="150000"/>
              </a:lnSpc>
              <a:buFont typeface="Arial" panose="020B0604020202020204" pitchFamily="34" charset="0"/>
            </a:pPr>
            <a:r>
              <a:rPr lang="en-US" sz="2000">
                <a:latin typeface="Times New Roman" panose="02020603050405020304" charset="0"/>
                <a:cs typeface="Times New Roman" panose="02020603050405020304" charset="0"/>
              </a:rPr>
              <a:t>Flow Proses </a:t>
            </a:r>
            <a:r>
              <a:rPr lang="en-US" sz="2000" i="1">
                <a:latin typeface="Times New Roman" panose="02020603050405020304" charset="0"/>
                <a:cs typeface="Times New Roman" panose="02020603050405020304" charset="0"/>
              </a:rPr>
              <a:t>CNN </a:t>
            </a:r>
            <a:r>
              <a:rPr lang="en-US" sz="2000">
                <a:latin typeface="Times New Roman" panose="02020603050405020304" charset="0"/>
                <a:cs typeface="Times New Roman" panose="02020603050405020304" charset="0"/>
              </a:rPr>
              <a:t>Dalam Kostumisasi Dataset</a:t>
            </a:r>
            <a:endParaRPr lang="en-US" sz="2000">
              <a:latin typeface="Times New Roman" panose="02020603050405020304" charset="0"/>
              <a:cs typeface="Times New Roman" panose="02020603050405020304" charset="0"/>
            </a:endParaRPr>
          </a:p>
        </p:txBody>
      </p:sp>
      <p:pic>
        <p:nvPicPr>
          <p:cNvPr id="43" name="Picture 43" descr="FlowchartDiagramCNN"/>
          <p:cNvPicPr>
            <a:picLocks noChangeAspect="1"/>
          </p:cNvPicPr>
          <p:nvPr/>
        </p:nvPicPr>
        <p:blipFill>
          <a:blip r:embed="rId1"/>
          <a:stretch>
            <a:fillRect/>
          </a:stretch>
        </p:blipFill>
        <p:spPr>
          <a:xfrm>
            <a:off x="8953500" y="170815"/>
            <a:ext cx="2061845" cy="6252845"/>
          </a:xfrm>
          <a:prstGeom prst="rect">
            <a:avLst/>
          </a:prstGeom>
        </p:spPr>
      </p:pic>
      <p:pic>
        <p:nvPicPr>
          <p:cNvPr id="3" name="Picture 2"/>
          <p:cNvPicPr>
            <a:picLocks noChangeAspect="1"/>
          </p:cNvPicPr>
          <p:nvPr/>
        </p:nvPicPr>
        <p:blipFill>
          <a:blip r:embed="rId2"/>
          <a:stretch>
            <a:fillRect/>
          </a:stretch>
        </p:blipFill>
        <p:spPr>
          <a:xfrm>
            <a:off x="742950" y="273685"/>
            <a:ext cx="4032885" cy="2348865"/>
          </a:xfrm>
          <a:prstGeom prst="rect">
            <a:avLst/>
          </a:prstGeom>
        </p:spPr>
      </p:pic>
      <p:pic>
        <p:nvPicPr>
          <p:cNvPr id="6" name="Picture 5"/>
          <p:cNvPicPr>
            <a:picLocks noChangeAspect="1"/>
          </p:cNvPicPr>
          <p:nvPr/>
        </p:nvPicPr>
        <p:blipFill>
          <a:blip r:embed="rId3"/>
          <a:stretch>
            <a:fillRect/>
          </a:stretch>
        </p:blipFill>
        <p:spPr>
          <a:xfrm>
            <a:off x="3893185" y="3834765"/>
            <a:ext cx="3510915" cy="25888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4020" y="194310"/>
            <a:ext cx="11388090" cy="695960"/>
          </a:xfrm>
        </p:spPr>
        <p:txBody>
          <a:bodyPr anchor="t" anchorCtr="0">
            <a:noAutofit/>
          </a:bodyPr>
          <a:lstStyle/>
          <a:p>
            <a:pPr algn="ctr"/>
            <a:r>
              <a:rPr lang="en-US" sz="4000" b="1" u="sng" dirty="0">
                <a:effectLst/>
                <a:latin typeface="Times New Roman" panose="02020603050405020304" charset="0"/>
                <a:cs typeface="Times New Roman" panose="02020603050405020304" charset="0"/>
                <a:sym typeface="+mn-ea"/>
              </a:rPr>
              <a:t>Implementasi Kunci</a:t>
            </a:r>
            <a:endParaRPr lang="en-US" sz="40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Subtitle 4"/>
          <p:cNvSpPr>
            <a:spLocks noGrp="1"/>
          </p:cNvSpPr>
          <p:nvPr>
            <p:ph type="subTitle" idx="1"/>
          </p:nvPr>
        </p:nvSpPr>
        <p:spPr>
          <a:xfrm>
            <a:off x="874395" y="1487170"/>
            <a:ext cx="10293985" cy="4796155"/>
          </a:xfrm>
        </p:spPr>
        <p:txBody>
          <a:bodyPr anchor="t" anchorCtr="0">
            <a:normAutofit lnSpcReduction="10000"/>
          </a:bodyPr>
          <a:p>
            <a:pPr algn="l">
              <a:lnSpc>
                <a:spcPct val="150000"/>
              </a:lnSpc>
              <a:buFont typeface="Arial" panose="020B0604020202020204" pitchFamily="34" charset="0"/>
            </a:pPr>
            <a:r>
              <a:rPr lang="en-US" sz="2000">
                <a:latin typeface="Times New Roman" panose="02020603050405020304" charset="0"/>
                <a:cs typeface="Times New Roman" panose="02020603050405020304" charset="0"/>
              </a:rPr>
              <a:t>[Video]</a:t>
            </a:r>
            <a:endParaRPr lang="en-US" sz="200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1610" y="194310"/>
            <a:ext cx="11833860" cy="695960"/>
          </a:xfrm>
        </p:spPr>
        <p:txBody>
          <a:bodyPr anchor="t" anchorCtr="0">
            <a:noAutofit/>
          </a:bodyPr>
          <a:lstStyle/>
          <a:p>
            <a:pPr algn="ctr"/>
            <a:r>
              <a:rPr lang="en-US" sz="4000" b="1" u="sng" dirty="0">
                <a:effectLst/>
                <a:latin typeface="Times New Roman" panose="02020603050405020304" charset="0"/>
                <a:cs typeface="Times New Roman" panose="02020603050405020304" charset="0"/>
                <a:sym typeface="+mn-ea"/>
              </a:rPr>
              <a:t>Pengujian &amp; Hasil</a:t>
            </a:r>
            <a:endParaRPr lang="en-US" sz="40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5" name="Subtitle 4"/>
          <p:cNvSpPr>
            <a:spLocks noGrp="1"/>
          </p:cNvSpPr>
          <p:nvPr>
            <p:ph type="subTitle" idx="1"/>
          </p:nvPr>
        </p:nvSpPr>
        <p:spPr>
          <a:xfrm>
            <a:off x="874395" y="1487170"/>
            <a:ext cx="10293985" cy="4796155"/>
          </a:xfrm>
        </p:spPr>
        <p:txBody>
          <a:bodyPr anchor="t" anchorCtr="0">
            <a:normAutofit lnSpcReduction="10000"/>
          </a:bodyPr>
          <a:p>
            <a:pPr algn="l">
              <a:lnSpc>
                <a:spcPct val="150000"/>
              </a:lnSpc>
              <a:buFont typeface="Arial" panose="020B0604020202020204" pitchFamily="34" charset="0"/>
            </a:pPr>
            <a:r>
              <a:rPr lang="en-US" sz="2000">
                <a:latin typeface="Times New Roman" panose="02020603050405020304" charset="0"/>
                <a:cs typeface="Times New Roman" panose="02020603050405020304" charset="0"/>
              </a:rPr>
              <a:t>[Video]</a:t>
            </a:r>
            <a:endParaRPr lang="en-US" sz="2000">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71450" y="189230"/>
            <a:ext cx="11866880" cy="695960"/>
          </a:xfrm>
        </p:spPr>
        <p:txBody>
          <a:bodyPr anchor="t" anchorCtr="0">
            <a:noAutofit/>
          </a:bodyPr>
          <a:lstStyle/>
          <a:p>
            <a:pPr algn="ctr"/>
            <a:r>
              <a:rPr lang="en-US" sz="4000" b="1" u="sng" dirty="0">
                <a:effectLst/>
                <a:latin typeface="Times New Roman" panose="02020603050405020304" charset="0"/>
                <a:cs typeface="Times New Roman" panose="02020603050405020304" charset="0"/>
              </a:rPr>
              <a:t>Kesimpulan &amp; Rekomendasi</a:t>
            </a:r>
            <a:endParaRPr lang="en-US" sz="4000" b="1" u="sng" dirty="0">
              <a:effectLst/>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172085" y="1270635"/>
            <a:ext cx="5749290" cy="5183505"/>
          </a:xfrm>
        </p:spPr>
        <p:txBody>
          <a:bodyPr anchor="t" anchorCtr="0">
            <a:normAutofit lnSpcReduction="10000"/>
          </a:bodyPr>
          <a:lstStyle/>
          <a:p>
            <a:pPr algn="l">
              <a:lnSpc>
                <a:spcPct val="150000"/>
              </a:lnSpc>
              <a:buFont typeface="+mj-lt"/>
            </a:pPr>
            <a:r>
              <a:rPr lang="en-US" b="1">
                <a:latin typeface="Times New Roman" panose="02020603050405020304" charset="0"/>
                <a:cs typeface="Times New Roman" panose="02020603050405020304" charset="0"/>
              </a:rPr>
              <a:t>Kesimpulan:</a:t>
            </a:r>
            <a:endParaRPr lang="en-US" b="1">
              <a:latin typeface="Times New Roman" panose="02020603050405020304" charset="0"/>
              <a:cs typeface="Times New Roman" panose="02020603050405020304" charset="0"/>
            </a:endParaRPr>
          </a:p>
          <a:p>
            <a:pPr marL="342900" indent="-342900" algn="l">
              <a:lnSpc>
                <a:spcPct val="150000"/>
              </a:lnSpc>
              <a:buFont typeface="Arial" panose="020B0604020202020204" pitchFamily="34" charset="0"/>
              <a:buChar char="•"/>
            </a:pPr>
            <a:r>
              <a:rPr lang="en-US">
                <a:latin typeface="Times New Roman" panose="02020603050405020304" charset="0"/>
                <a:cs typeface="Times New Roman" panose="02020603050405020304" charset="0"/>
                <a:sym typeface="+mn-ea"/>
              </a:rPr>
              <a:t>Penjelasan mengenai </a:t>
            </a:r>
            <a:r>
              <a:rPr lang="en-US" i="1">
                <a:latin typeface="Times New Roman" panose="02020603050405020304" charset="0"/>
                <a:cs typeface="Times New Roman" panose="02020603050405020304" charset="0"/>
                <a:sym typeface="+mn-ea"/>
              </a:rPr>
              <a:t>AI </a:t>
            </a:r>
            <a:r>
              <a:rPr lang="en-US">
                <a:latin typeface="Times New Roman" panose="02020603050405020304" charset="0"/>
                <a:cs typeface="Times New Roman" panose="02020603050405020304" charset="0"/>
                <a:sym typeface="+mn-ea"/>
              </a:rPr>
              <a:t>dan </a:t>
            </a:r>
            <a:r>
              <a:rPr lang="en-US" i="1">
                <a:latin typeface="Times New Roman" panose="02020603050405020304" charset="0"/>
                <a:cs typeface="Times New Roman" panose="02020603050405020304" charset="0"/>
                <a:sym typeface="+mn-ea"/>
              </a:rPr>
              <a:t>Machine Learning </a:t>
            </a:r>
            <a:r>
              <a:rPr lang="en-US">
                <a:latin typeface="Times New Roman" panose="02020603050405020304" charset="0"/>
                <a:cs typeface="Times New Roman" panose="02020603050405020304" charset="0"/>
                <a:sym typeface="+mn-ea"/>
              </a:rPr>
              <a:t>apakah berhasil diuraikan?</a:t>
            </a:r>
            <a:endParaRPr lang="en-US">
              <a:latin typeface="Times New Roman" panose="02020603050405020304" charset="0"/>
              <a:cs typeface="Times New Roman" panose="02020603050405020304" charset="0"/>
              <a:sym typeface="+mn-ea"/>
            </a:endParaRPr>
          </a:p>
          <a:p>
            <a:pPr marL="342900" indent="-342900" algn="l">
              <a:lnSpc>
                <a:spcPct val="150000"/>
              </a:lnSpc>
              <a:buFont typeface="Arial" panose="020B0604020202020204" pitchFamily="34" charset="0"/>
              <a:buChar char="•"/>
            </a:pPr>
            <a:r>
              <a:rPr lang="en-US">
                <a:latin typeface="Times New Roman" panose="02020603050405020304" charset="0"/>
                <a:cs typeface="Times New Roman" panose="02020603050405020304" charset="0"/>
              </a:rPr>
              <a:t>Konsep dan cara kerja </a:t>
            </a:r>
            <a:r>
              <a:rPr lang="en-US" i="1">
                <a:latin typeface="Times New Roman" panose="02020603050405020304" charset="0"/>
                <a:cs typeface="Times New Roman" panose="02020603050405020304" charset="0"/>
              </a:rPr>
              <a:t>CNN </a:t>
            </a:r>
            <a:r>
              <a:rPr lang="en-US">
                <a:latin typeface="Times New Roman" panose="02020603050405020304" charset="0"/>
                <a:cs typeface="Times New Roman" panose="02020603050405020304" charset="0"/>
              </a:rPr>
              <a:t>apakah berhasil diuraikan?</a:t>
            </a:r>
            <a:endParaRPr lang="en-US">
              <a:latin typeface="Times New Roman" panose="02020603050405020304" charset="0"/>
              <a:cs typeface="Times New Roman" panose="02020603050405020304" charset="0"/>
            </a:endParaRPr>
          </a:p>
          <a:p>
            <a:pPr marL="342900" indent="-342900" algn="l">
              <a:lnSpc>
                <a:spcPct val="150000"/>
              </a:lnSpc>
              <a:buFont typeface="Arial" panose="020B0604020202020204" pitchFamily="34" charset="0"/>
              <a:buChar char="•"/>
            </a:pPr>
            <a:r>
              <a:rPr lang="en-US" i="1">
                <a:latin typeface="Times New Roman" panose="02020603050405020304" charset="0"/>
                <a:cs typeface="Times New Roman" panose="02020603050405020304" charset="0"/>
              </a:rPr>
              <a:t>Web </a:t>
            </a:r>
            <a:r>
              <a:rPr lang="en-US">
                <a:latin typeface="Times New Roman" panose="02020603050405020304" charset="0"/>
                <a:cs typeface="Times New Roman" panose="02020603050405020304" charset="0"/>
              </a:rPr>
              <a:t>pengenalan wajah menggunakan </a:t>
            </a:r>
            <a:r>
              <a:rPr lang="en-US" i="1">
                <a:latin typeface="Times New Roman" panose="02020603050405020304" charset="0"/>
                <a:cs typeface="Times New Roman" panose="02020603050405020304" charset="0"/>
              </a:rPr>
              <a:t>library face-api.js </a:t>
            </a:r>
            <a:r>
              <a:rPr lang="en-US">
                <a:latin typeface="Times New Roman" panose="02020603050405020304" charset="0"/>
                <a:cs typeface="Times New Roman" panose="02020603050405020304" charset="0"/>
              </a:rPr>
              <a:t>apakah berhasil dibuat dan dapat digunakan?</a:t>
            </a:r>
            <a:endParaRPr lang="en-US">
              <a:latin typeface="Times New Roman" panose="02020603050405020304" charset="0"/>
              <a:cs typeface="Times New Roman" panose="02020603050405020304" charset="0"/>
            </a:endParaRPr>
          </a:p>
          <a:p>
            <a:pPr marL="342900" indent="-342900" algn="l">
              <a:lnSpc>
                <a:spcPct val="150000"/>
              </a:lnSpc>
              <a:buFont typeface="Arial" panose="020B0604020202020204" pitchFamily="34" charset="0"/>
              <a:buChar char="•"/>
            </a:pPr>
            <a:r>
              <a:rPr lang="en-US">
                <a:latin typeface="Times New Roman" panose="02020603050405020304" charset="0"/>
                <a:cs typeface="Times New Roman" panose="02020603050405020304" charset="0"/>
              </a:rPr>
              <a:t>Permasalahan </a:t>
            </a:r>
            <a:r>
              <a:rPr lang="en-US" i="1">
                <a:latin typeface="Times New Roman" panose="02020603050405020304" charset="0"/>
                <a:cs typeface="Times New Roman" panose="02020603050405020304" charset="0"/>
              </a:rPr>
              <a:t>spoofing </a:t>
            </a:r>
            <a:r>
              <a:rPr lang="en-US">
                <a:latin typeface="Times New Roman" panose="02020603050405020304" charset="0"/>
                <a:cs typeface="Times New Roman" panose="02020603050405020304" charset="0"/>
              </a:rPr>
              <a:t>atau menipu sistem dengan memberikan gambar palsu apakah berhasil dipecahkan?</a:t>
            </a:r>
            <a:endParaRPr lang="en-US">
              <a:latin typeface="Times New Roman" panose="02020603050405020304" charset="0"/>
              <a:cs typeface="Times New Roman" panose="02020603050405020304" charset="0"/>
            </a:endParaRPr>
          </a:p>
          <a:p>
            <a:pPr marL="342900" indent="-342900" algn="l">
              <a:lnSpc>
                <a:spcPct val="150000"/>
              </a:lnSpc>
              <a:buFont typeface="Arial" panose="020B0604020202020204" pitchFamily="34" charset="0"/>
              <a:buChar char="•"/>
            </a:pPr>
            <a:r>
              <a:rPr lang="en-US">
                <a:latin typeface="Times New Roman" panose="02020603050405020304" charset="0"/>
                <a:cs typeface="Times New Roman" panose="02020603050405020304" charset="0"/>
              </a:rPr>
              <a:t>Bagaimana apakah </a:t>
            </a:r>
            <a:r>
              <a:rPr lang="en-US" i="1">
                <a:latin typeface="Times New Roman" panose="02020603050405020304" charset="0"/>
                <a:cs typeface="Times New Roman" panose="02020603050405020304" charset="0"/>
              </a:rPr>
              <a:t>library face-api.js</a:t>
            </a:r>
            <a:r>
              <a:rPr lang="en-US">
                <a:latin typeface="Times New Roman" panose="02020603050405020304" charset="0"/>
                <a:cs typeface="Times New Roman" panose="02020603050405020304" charset="0"/>
              </a:rPr>
              <a:t> dan tambahan </a:t>
            </a:r>
            <a:r>
              <a:rPr lang="en-US" i="1">
                <a:latin typeface="Times New Roman" panose="02020603050405020304" charset="0"/>
                <a:cs typeface="Times New Roman" panose="02020603050405020304" charset="0"/>
              </a:rPr>
              <a:t>library Silent-Face-Anti-Spoofing</a:t>
            </a:r>
            <a:r>
              <a:rPr lang="en-US">
                <a:latin typeface="Times New Roman" panose="02020603050405020304" charset="0"/>
                <a:cs typeface="Times New Roman" panose="02020603050405020304" charset="0"/>
              </a:rPr>
              <a:t> apakkah layak dipakai ke </a:t>
            </a:r>
            <a:r>
              <a:rPr lang="en-US" i="1">
                <a:latin typeface="Times New Roman" panose="02020603050405020304" charset="0"/>
                <a:cs typeface="Times New Roman" panose="02020603050405020304" charset="0"/>
              </a:rPr>
              <a:t>level production</a:t>
            </a:r>
            <a:r>
              <a:rPr lang="en-US">
                <a:latin typeface="Times New Roman" panose="02020603050405020304" charset="0"/>
                <a:cs typeface="Times New Roman" panose="02020603050405020304" charset="0"/>
              </a:rPr>
              <a:t>?</a:t>
            </a:r>
            <a:endParaRPr lang="en-US">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Subtitle 2"/>
          <p:cNvSpPr>
            <a:spLocks noGrp="1"/>
          </p:cNvSpPr>
          <p:nvPr/>
        </p:nvSpPr>
        <p:spPr>
          <a:xfrm>
            <a:off x="6298565" y="1270635"/>
            <a:ext cx="5739130" cy="5183505"/>
          </a:xfrm>
          <a:prstGeom prst="rect">
            <a:avLst/>
          </a:prstGeom>
          <a:noFill/>
          <a:ln w="9525">
            <a:noFill/>
          </a:ln>
        </p:spPr>
        <p:txBody>
          <a:bodyPr anchor="t" anchorCtr="0">
            <a:normAutofit/>
          </a:bodyPr>
          <a:lstStyle>
            <a:lvl1pPr marL="0" lvl="0" indent="0" algn="ctr" defTabSz="914400" eaLnBrk="1" fontAlgn="base" latinLnBrk="0" hangingPunct="1">
              <a:lnSpc>
                <a:spcPct val="100000"/>
              </a:lnSpc>
              <a:spcBef>
                <a:spcPct val="20000"/>
              </a:spcBef>
              <a:spcAft>
                <a:spcPct val="0"/>
              </a:spcAft>
              <a:buNone/>
              <a:defRPr sz="1800" b="0" i="0" u="none" kern="1200" baseline="0">
                <a:solidFill>
                  <a:schemeClr val="tx1"/>
                </a:solidFill>
                <a:latin typeface="+mn-lt"/>
                <a:ea typeface="+mn-ea"/>
                <a:cs typeface="+mn-cs"/>
              </a:defRPr>
            </a:lvl1pPr>
            <a:lvl2pPr marL="342900" lvl="1" indent="0" algn="ctr" defTabSz="914400" eaLnBrk="1" fontAlgn="base" latinLnBrk="0" hangingPunct="1">
              <a:lnSpc>
                <a:spcPct val="100000"/>
              </a:lnSpc>
              <a:spcBef>
                <a:spcPct val="20000"/>
              </a:spcBef>
              <a:spcAft>
                <a:spcPct val="0"/>
              </a:spcAft>
              <a:buNone/>
              <a:defRPr sz="1500" b="0" i="0" u="none" kern="1200" baseline="0">
                <a:solidFill>
                  <a:schemeClr val="tx1"/>
                </a:solidFill>
                <a:latin typeface="+mn-lt"/>
                <a:ea typeface="+mn-ea"/>
                <a:cs typeface="+mn-cs"/>
              </a:defRPr>
            </a:lvl2pPr>
            <a:lvl3pPr marL="685800" lvl="2" indent="0" algn="ctr" defTabSz="914400" eaLnBrk="1" fontAlgn="base" latinLnBrk="0" hangingPunct="1">
              <a:lnSpc>
                <a:spcPct val="100000"/>
              </a:lnSpc>
              <a:spcBef>
                <a:spcPct val="20000"/>
              </a:spcBef>
              <a:spcAft>
                <a:spcPct val="0"/>
              </a:spcAft>
              <a:buNone/>
              <a:defRPr sz="1350" b="0" i="0" u="none" kern="1200" baseline="0">
                <a:solidFill>
                  <a:schemeClr val="tx1"/>
                </a:solidFill>
                <a:latin typeface="+mn-lt"/>
                <a:ea typeface="+mn-ea"/>
                <a:cs typeface="+mn-cs"/>
              </a:defRPr>
            </a:lvl3pPr>
            <a:lvl4pPr marL="1028700" lvl="3"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4pPr>
            <a:lvl5pPr marL="1371600" lvl="4"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5pPr>
            <a:lvl6pPr marL="1714500" lvl="5"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6pPr>
            <a:lvl7pPr marL="2057400" lvl="6"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7pPr>
            <a:lvl8pPr marL="2400300" lvl="7"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8pPr>
            <a:lvl9pPr marL="2743200" lvl="8" indent="0" algn="ctr" defTabSz="914400" eaLnBrk="1" fontAlgn="base" latinLnBrk="0" hangingPunct="1">
              <a:lnSpc>
                <a:spcPct val="100000"/>
              </a:lnSpc>
              <a:spcBef>
                <a:spcPct val="20000"/>
              </a:spcBef>
              <a:spcAft>
                <a:spcPct val="0"/>
              </a:spcAft>
              <a:buNone/>
              <a:defRPr sz="1200" b="0" i="0" u="none" kern="1200" baseline="0">
                <a:solidFill>
                  <a:schemeClr val="tx1"/>
                </a:solidFill>
                <a:latin typeface="+mn-lt"/>
                <a:ea typeface="+mn-ea"/>
                <a:cs typeface="+mn-cs"/>
              </a:defRPr>
            </a:lvl9pPr>
          </a:lstStyle>
          <a:p>
            <a:pPr algn="l">
              <a:lnSpc>
                <a:spcPct val="150000"/>
              </a:lnSpc>
              <a:buFont typeface="+mj-lt"/>
            </a:pPr>
            <a:r>
              <a:rPr lang="en-US" b="1">
                <a:latin typeface="Times New Roman" panose="02020603050405020304" charset="0"/>
                <a:cs typeface="Times New Roman" panose="02020603050405020304" charset="0"/>
              </a:rPr>
              <a:t>Rekomendasi:</a:t>
            </a:r>
            <a:endParaRPr lang="en-US" b="1">
              <a:latin typeface="Times New Roman" panose="02020603050405020304" charset="0"/>
              <a:cs typeface="Times New Roman" panose="02020603050405020304" charset="0"/>
            </a:endParaRPr>
          </a:p>
          <a:p>
            <a:pPr algn="l">
              <a:lnSpc>
                <a:spcPct val="150000"/>
              </a:lnSpc>
              <a:buFont typeface="Arial" panose="020B0604020202020204" pitchFamily="34" charset="0"/>
            </a:pPr>
            <a:r>
              <a:rPr lang="en-US">
                <a:latin typeface="Times New Roman" panose="02020603050405020304" charset="0"/>
                <a:cs typeface="Times New Roman" panose="02020603050405020304" charset="0"/>
                <a:sym typeface="+mn-ea"/>
              </a:rPr>
              <a:t>Rekomendasi penelitian ini mengarah pada konteks pengimplementasian teknik </a:t>
            </a:r>
            <a:r>
              <a:rPr lang="en-US" i="1">
                <a:latin typeface="Times New Roman" panose="02020603050405020304" charset="0"/>
                <a:cs typeface="Times New Roman" panose="02020603050405020304" charset="0"/>
                <a:sym typeface="+mn-ea"/>
              </a:rPr>
              <a:t>Convolutional Neural Network (CNN)</a:t>
            </a:r>
            <a:r>
              <a:rPr lang="en-US">
                <a:latin typeface="Times New Roman" panose="02020603050405020304" charset="0"/>
                <a:cs typeface="Times New Roman" panose="02020603050405020304" charset="0"/>
                <a:sym typeface="+mn-ea"/>
              </a:rPr>
              <a:t> secara khusus, sehingga tidak bergantung pada </a:t>
            </a:r>
            <a:r>
              <a:rPr lang="en-US" i="1">
                <a:latin typeface="Times New Roman" panose="02020603050405020304" charset="0"/>
                <a:cs typeface="Times New Roman" panose="02020603050405020304" charset="0"/>
                <a:sym typeface="+mn-ea"/>
              </a:rPr>
              <a:t>library face-api.js </a:t>
            </a:r>
            <a:r>
              <a:rPr lang="en-US">
                <a:latin typeface="Times New Roman" panose="02020603050405020304" charset="0"/>
                <a:cs typeface="Times New Roman" panose="02020603050405020304" charset="0"/>
                <a:sym typeface="+mn-ea"/>
              </a:rPr>
              <a:t>lagi.</a:t>
            </a:r>
            <a:endParaRPr lang="en-US">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4455" y="121285"/>
            <a:ext cx="12008485" cy="695960"/>
          </a:xfrm>
        </p:spPr>
        <p:txBody>
          <a:bodyPr anchor="t" anchorCtr="0">
            <a:noAutofit/>
          </a:bodyPr>
          <a:lstStyle/>
          <a:p>
            <a:pPr algn="ctr"/>
            <a:r>
              <a:rPr lang="en-US" sz="4000" b="1" u="sng" dirty="0">
                <a:effectLst/>
                <a:latin typeface="Times New Roman" panose="02020603050405020304" charset="0"/>
                <a:cs typeface="Times New Roman" panose="02020603050405020304" charset="0"/>
              </a:rPr>
              <a:t>Sumber Dikutip</a:t>
            </a:r>
            <a:endParaRPr lang="en-US" sz="40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24" name="Picture 23"/>
          <p:cNvPicPr>
            <a:picLocks noChangeAspect="1"/>
          </p:cNvPicPr>
          <p:nvPr/>
        </p:nvPicPr>
        <p:blipFill>
          <a:blip r:embed="rId1"/>
          <a:stretch>
            <a:fillRect/>
          </a:stretch>
        </p:blipFill>
        <p:spPr>
          <a:xfrm>
            <a:off x="458470" y="1042035"/>
            <a:ext cx="3655695" cy="5323840"/>
          </a:xfrm>
          <a:prstGeom prst="rect">
            <a:avLst/>
          </a:prstGeom>
        </p:spPr>
      </p:pic>
      <p:pic>
        <p:nvPicPr>
          <p:cNvPr id="25" name="Picture 24"/>
          <p:cNvPicPr>
            <a:picLocks noChangeAspect="1"/>
          </p:cNvPicPr>
          <p:nvPr/>
        </p:nvPicPr>
        <p:blipFill>
          <a:blip r:embed="rId2"/>
          <a:stretch>
            <a:fillRect/>
          </a:stretch>
        </p:blipFill>
        <p:spPr>
          <a:xfrm>
            <a:off x="4267200" y="1042035"/>
            <a:ext cx="3498850" cy="5319395"/>
          </a:xfrm>
          <a:prstGeom prst="rect">
            <a:avLst/>
          </a:prstGeom>
        </p:spPr>
      </p:pic>
      <p:pic>
        <p:nvPicPr>
          <p:cNvPr id="26" name="Picture 25"/>
          <p:cNvPicPr>
            <a:picLocks noChangeAspect="1"/>
          </p:cNvPicPr>
          <p:nvPr/>
        </p:nvPicPr>
        <p:blipFill>
          <a:blip r:embed="rId3"/>
          <a:stretch>
            <a:fillRect/>
          </a:stretch>
        </p:blipFill>
        <p:spPr>
          <a:xfrm>
            <a:off x="7919085" y="1042035"/>
            <a:ext cx="3945890" cy="510159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1610" y="194310"/>
            <a:ext cx="11833860" cy="6239510"/>
          </a:xfrm>
        </p:spPr>
        <p:txBody>
          <a:bodyPr anchor="ctr" anchorCtr="0">
            <a:noAutofit/>
          </a:bodyPr>
          <a:lstStyle/>
          <a:p>
            <a:pPr algn="ctr"/>
            <a:r>
              <a:rPr lang="en-US" sz="4000" b="1" u="sng" dirty="0">
                <a:effectLst/>
                <a:latin typeface="Times New Roman" panose="02020603050405020304" charset="0"/>
                <a:cs typeface="Times New Roman" panose="02020603050405020304" charset="0"/>
                <a:sym typeface="+mn-ea"/>
              </a:rPr>
              <a:t>Sekian &amp; Terima Kasih.</a:t>
            </a:r>
            <a:endParaRPr lang="en-US" sz="40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79195" y="413385"/>
            <a:ext cx="9906635" cy="695960"/>
          </a:xfrm>
        </p:spPr>
        <p:txBody>
          <a:bodyPr anchor="t" anchorCtr="0">
            <a:noAutofit/>
          </a:bodyPr>
          <a:lstStyle/>
          <a:p>
            <a:pPr algn="l"/>
            <a:r>
              <a:rPr lang="en-US" sz="4000" b="1" u="sng" dirty="0">
                <a:effectLst/>
                <a:latin typeface="Times New Roman" panose="02020603050405020304" charset="0"/>
                <a:cs typeface="Times New Roman" panose="02020603050405020304" charset="0"/>
              </a:rPr>
              <a:t>Rumusan Masalah</a:t>
            </a:r>
            <a:endParaRPr lang="en-US" sz="4000" b="1" u="sng" dirty="0">
              <a:effectLst/>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1179195" y="1253490"/>
            <a:ext cx="9906635" cy="5201285"/>
          </a:xfrm>
        </p:spPr>
        <p:txBody>
          <a:bodyPr anchor="t" anchorCtr="0">
            <a:normAutofit/>
          </a:bodyPr>
          <a:lstStyle/>
          <a:p>
            <a:pPr marL="342900" indent="-342900" algn="l">
              <a:lnSpc>
                <a:spcPct val="150000"/>
              </a:lnSpc>
              <a:buFont typeface="Arial" panose="020B0604020202020204" pitchFamily="34" charset="0"/>
              <a:buChar char="•"/>
            </a:pPr>
            <a:r>
              <a:rPr lang="en-US" sz="2000">
                <a:latin typeface="Times New Roman" panose="02020603050405020304" charset="0"/>
                <a:cs typeface="Times New Roman" panose="02020603050405020304" charset="0"/>
              </a:rPr>
              <a:t>Bagaimana konsep dan cara kerja dari teknologi </a:t>
            </a:r>
            <a:r>
              <a:rPr lang="en-US" sz="2000" i="1">
                <a:latin typeface="Times New Roman" panose="02020603050405020304" charset="0"/>
                <a:cs typeface="Times New Roman" panose="02020603050405020304" charset="0"/>
              </a:rPr>
              <a:t>Machine Learning (ML) </a:t>
            </a:r>
            <a:r>
              <a:rPr lang="en-US" sz="2000">
                <a:latin typeface="Times New Roman" panose="02020603050405020304" charset="0"/>
                <a:cs typeface="Times New Roman" panose="02020603050405020304" charset="0"/>
              </a:rPr>
              <a:t>dengan fokus pada teknik </a:t>
            </a:r>
            <a:r>
              <a:rPr lang="en-US" sz="2000" i="1">
                <a:latin typeface="Times New Roman" panose="02020603050405020304" charset="0"/>
                <a:cs typeface="Times New Roman" panose="02020603050405020304" charset="0"/>
              </a:rPr>
              <a:t>Convolutional Neural Network (CNN) </a:t>
            </a:r>
            <a:r>
              <a:rPr lang="en-US" sz="2000">
                <a:latin typeface="Times New Roman" panose="02020603050405020304" charset="0"/>
                <a:cs typeface="Times New Roman" panose="02020603050405020304" charset="0"/>
              </a:rPr>
              <a:t>dalam pengenalan wajah?</a:t>
            </a:r>
            <a:endParaRPr lang="en-US" sz="2000">
              <a:latin typeface="Times New Roman" panose="02020603050405020304" charset="0"/>
              <a:cs typeface="Times New Roman" panose="02020603050405020304" charset="0"/>
            </a:endParaRPr>
          </a:p>
          <a:p>
            <a:pPr marL="342900" indent="-342900" algn="l">
              <a:lnSpc>
                <a:spcPct val="150000"/>
              </a:lnSpc>
              <a:buFont typeface="Arial" panose="020B0604020202020204" pitchFamily="34" charset="0"/>
              <a:buChar char="•"/>
            </a:pPr>
            <a:r>
              <a:rPr lang="en-US" sz="2000">
                <a:latin typeface="Times New Roman" panose="02020603050405020304" charset="0"/>
                <a:cs typeface="Times New Roman" panose="02020603050405020304" charset="0"/>
              </a:rPr>
              <a:t>Bagaimana cara mengimplementasikan </a:t>
            </a:r>
            <a:r>
              <a:rPr lang="en-US" sz="2000" i="1">
                <a:latin typeface="Times New Roman" panose="02020603050405020304" charset="0"/>
                <a:cs typeface="Times New Roman" panose="02020603050405020304" charset="0"/>
              </a:rPr>
              <a:t>library face-api.js </a:t>
            </a:r>
            <a:r>
              <a:rPr lang="en-US" sz="2000">
                <a:latin typeface="Times New Roman" panose="02020603050405020304" charset="0"/>
                <a:cs typeface="Times New Roman" panose="02020603050405020304" charset="0"/>
              </a:rPr>
              <a:t>ke dalam halaman </a:t>
            </a:r>
            <a:r>
              <a:rPr lang="en-US" sz="2000" i="1">
                <a:latin typeface="Times New Roman" panose="02020603050405020304" charset="0"/>
                <a:cs typeface="Times New Roman" panose="02020603050405020304" charset="0"/>
              </a:rPr>
              <a:t>web </a:t>
            </a:r>
            <a:r>
              <a:rPr lang="en-US" sz="2000">
                <a:latin typeface="Times New Roman" panose="02020603050405020304" charset="0"/>
                <a:cs typeface="Times New Roman" panose="02020603050405020304" charset="0"/>
              </a:rPr>
              <a:t>sehingga sistem dapat melakukan proses pengenalan wajah?</a:t>
            </a:r>
            <a:endParaRPr lang="en-US" sz="2000">
              <a:latin typeface="Times New Roman" panose="02020603050405020304" charset="0"/>
              <a:cs typeface="Times New Roman" panose="02020603050405020304" charset="0"/>
            </a:endParaRPr>
          </a:p>
          <a:p>
            <a:pPr marL="342900" indent="-342900" algn="l">
              <a:lnSpc>
                <a:spcPct val="150000"/>
              </a:lnSpc>
              <a:buFont typeface="Arial" panose="020B0604020202020204" pitchFamily="34" charset="0"/>
              <a:buChar char="•"/>
            </a:pPr>
            <a:r>
              <a:rPr lang="en-US" sz="2000">
                <a:latin typeface="Times New Roman" panose="02020603050405020304" charset="0"/>
                <a:cs typeface="Times New Roman" panose="02020603050405020304" charset="0"/>
              </a:rPr>
              <a:t>Bagaimana cara untuk mengatasi permasalahan </a:t>
            </a:r>
            <a:r>
              <a:rPr lang="en-US" sz="2000" i="1">
                <a:latin typeface="Times New Roman" panose="02020603050405020304" charset="0"/>
                <a:cs typeface="Times New Roman" panose="02020603050405020304" charset="0"/>
              </a:rPr>
              <a:t>spoofing </a:t>
            </a:r>
            <a:r>
              <a:rPr lang="en-US" sz="2000">
                <a:latin typeface="Times New Roman" panose="02020603050405020304" charset="0"/>
                <a:cs typeface="Times New Roman" panose="02020603050405020304" charset="0"/>
              </a:rPr>
              <a:t>atau penipuan ketika system melakukan proses pengenalan wajah?</a:t>
            </a:r>
            <a:endParaRPr lang="en-US" sz="2000">
              <a:latin typeface="Times New Roman" panose="02020603050405020304" charset="0"/>
              <a:cs typeface="Times New Roman" panose="02020603050405020304" charset="0"/>
            </a:endParaRPr>
          </a:p>
          <a:p>
            <a:pPr algn="l">
              <a:lnSpc>
                <a:spcPct val="150000"/>
              </a:lnSpc>
              <a:buFont typeface="Arial" panose="020B0604020202020204" pitchFamily="34" charset="0"/>
            </a:pPr>
            <a:endParaRPr lang="en-US" sz="2000">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79195" y="953135"/>
            <a:ext cx="5205730" cy="695960"/>
          </a:xfrm>
        </p:spPr>
        <p:txBody>
          <a:bodyPr anchor="t" anchorCtr="0">
            <a:noAutofit/>
          </a:bodyPr>
          <a:lstStyle/>
          <a:p>
            <a:pPr algn="l"/>
            <a:r>
              <a:rPr lang="en-US" sz="4000" b="1" u="sng" dirty="0">
                <a:effectLst/>
                <a:latin typeface="Times New Roman" panose="02020603050405020304" charset="0"/>
                <a:cs typeface="Times New Roman" panose="02020603050405020304" charset="0"/>
              </a:rPr>
              <a:t>Batasan Masalah</a:t>
            </a:r>
            <a:endParaRPr lang="en-US" sz="4000" b="1" u="sng" dirty="0">
              <a:effectLst/>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1179195" y="2008505"/>
            <a:ext cx="9673590" cy="3371850"/>
          </a:xfrm>
        </p:spPr>
        <p:txBody>
          <a:bodyPr anchor="t" anchorCtr="0">
            <a:normAutofit lnSpcReduction="20000"/>
          </a:bodyPr>
          <a:lstStyle/>
          <a:p>
            <a:pPr marL="285750" indent="-285750" algn="l">
              <a:lnSpc>
                <a:spcPct val="150000"/>
              </a:lnSpc>
              <a:buFont typeface="Arial" panose="020B0604020202020204" pitchFamily="34" charset="0"/>
              <a:buChar char="•"/>
            </a:pPr>
            <a:r>
              <a:rPr lang="en-US" sz="1600">
                <a:latin typeface="Times New Roman" panose="02020603050405020304" charset="0"/>
                <a:cs typeface="Times New Roman" panose="02020603050405020304" charset="0"/>
              </a:rPr>
              <a:t>Penelitian ini akan berfokus pada pemahaman dan cara kerja dari teknik Convolutional Neural Network (CNN), namun tanpa melibatkan atau mengimplementasikan pembuatan model secara mandiri, penelitian ini hanya akan difokuskan pada implementasi library face-api.js, yang mana library ini telah menerapkan konsep CNN secara menyeluruh.</a:t>
            </a:r>
            <a:endParaRPr lang="en-US" sz="1600">
              <a:latin typeface="Times New Roman" panose="02020603050405020304" charset="0"/>
              <a:cs typeface="Times New Roman" panose="02020603050405020304" charset="0"/>
            </a:endParaRPr>
          </a:p>
          <a:p>
            <a:pPr marL="285750" indent="-285750" algn="l">
              <a:lnSpc>
                <a:spcPct val="150000"/>
              </a:lnSpc>
              <a:buFont typeface="Arial" panose="020B0604020202020204" pitchFamily="34" charset="0"/>
              <a:buChar char="•"/>
            </a:pPr>
            <a:r>
              <a:rPr lang="en-US" sz="1600">
                <a:latin typeface="Times New Roman" panose="02020603050405020304" charset="0"/>
                <a:cs typeface="Times New Roman" panose="02020603050405020304" charset="0"/>
              </a:rPr>
              <a:t>Penelitian ini hanya akan memfokuskan pada teknik deteksi wajah,  deteksi landmark pada wajah dan pengenalan wajah pada gambar yang diberikan. Pada penelitian ini tidak akan membahas aspek computer vision lainnya seperti deteksi objek, estimasi jenis kelamin, estimasi usia dan sebagainya, walaupun pada library face-api.js memiliki class untuk memprediksi estimasi jenis kelamin, usia dan juga emosi pada wajah, dalam penelitian ini hal tersebut tidak akan menjadi fokus utama.</a:t>
            </a:r>
            <a:endParaRPr lang="en-US" sz="1600">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79195" y="1236980"/>
            <a:ext cx="5205730" cy="695960"/>
          </a:xfrm>
        </p:spPr>
        <p:txBody>
          <a:bodyPr anchor="t" anchorCtr="0">
            <a:noAutofit/>
          </a:bodyPr>
          <a:lstStyle/>
          <a:p>
            <a:pPr algn="l"/>
            <a:r>
              <a:rPr lang="en-US" sz="4000" b="1" u="sng" dirty="0">
                <a:effectLst/>
                <a:latin typeface="Times New Roman" panose="02020603050405020304" charset="0"/>
                <a:cs typeface="Times New Roman" panose="02020603050405020304" charset="0"/>
              </a:rPr>
              <a:t>Tujuan Penelitian</a:t>
            </a:r>
            <a:endParaRPr lang="en-US" sz="4000" b="1" u="sng" dirty="0">
              <a:effectLst/>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1179195" y="2276475"/>
            <a:ext cx="9799320" cy="3519170"/>
          </a:xfrm>
        </p:spPr>
        <p:txBody>
          <a:bodyPr anchor="t" anchorCtr="0">
            <a:normAutofit/>
          </a:bodyPr>
          <a:lstStyle/>
          <a:p>
            <a:pPr marL="342900" indent="-342900" algn="l">
              <a:lnSpc>
                <a:spcPct val="150000"/>
              </a:lnSpc>
              <a:buFont typeface="Arial" panose="020B0604020202020204" pitchFamily="34" charset="0"/>
              <a:buChar char="•"/>
            </a:pPr>
            <a:r>
              <a:rPr lang="en-US" sz="2000">
                <a:latin typeface="Times New Roman" panose="02020603050405020304" charset="0"/>
                <a:cs typeface="Times New Roman" panose="02020603050405020304" charset="0"/>
              </a:rPr>
              <a:t>Memahami konsep dan cara kerja teknologi Machine Learning (ML) khusus nya pada teknik Convolutional Neural Network (CNN) dalam pengenalan wajah.</a:t>
            </a:r>
            <a:endParaRPr lang="en-US" sz="2000">
              <a:latin typeface="Times New Roman" panose="02020603050405020304" charset="0"/>
              <a:cs typeface="Times New Roman" panose="02020603050405020304" charset="0"/>
            </a:endParaRPr>
          </a:p>
          <a:p>
            <a:pPr marL="342900" indent="-342900" algn="l">
              <a:lnSpc>
                <a:spcPct val="150000"/>
              </a:lnSpc>
              <a:buFont typeface="Arial" panose="020B0604020202020204" pitchFamily="34" charset="0"/>
              <a:buChar char="•"/>
            </a:pPr>
            <a:r>
              <a:rPr lang="en-US" sz="2000">
                <a:latin typeface="Times New Roman" panose="02020603050405020304" charset="0"/>
                <a:cs typeface="Times New Roman" panose="02020603050405020304" charset="0"/>
              </a:rPr>
              <a:t>Mengimplementasikan library face-api.js ke dalam halaman web agar web tersebut dapat melakukan pengenalan wajah pada gambar yang diberikan.</a:t>
            </a:r>
            <a:endParaRPr lang="en-US" sz="2000">
              <a:latin typeface="Times New Roman" panose="02020603050405020304" charset="0"/>
              <a:cs typeface="Times New Roman" panose="02020603050405020304" charset="0"/>
            </a:endParaRPr>
          </a:p>
          <a:p>
            <a:pPr marL="342900" indent="-342900" algn="l">
              <a:lnSpc>
                <a:spcPct val="150000"/>
              </a:lnSpc>
              <a:buFont typeface="Arial" panose="020B0604020202020204" pitchFamily="34" charset="0"/>
              <a:buChar char="•"/>
            </a:pPr>
            <a:r>
              <a:rPr lang="en-US" sz="2000">
                <a:latin typeface="Times New Roman" panose="02020603050405020304" charset="0"/>
                <a:cs typeface="Times New Roman" panose="02020603050405020304" charset="0"/>
              </a:rPr>
              <a:t>Mengatasi permaalahan serangan spoofing atau penipuan pada saat sistem melakukan proses pengenalan wajah.</a:t>
            </a:r>
            <a:endParaRPr lang="en-US" sz="2000">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79195" y="451485"/>
            <a:ext cx="5205730" cy="695960"/>
          </a:xfrm>
        </p:spPr>
        <p:txBody>
          <a:bodyPr anchor="t" anchorCtr="0">
            <a:noAutofit/>
          </a:bodyPr>
          <a:lstStyle/>
          <a:p>
            <a:pPr algn="l"/>
            <a:r>
              <a:rPr lang="en-US" sz="4000" b="1" u="sng" dirty="0">
                <a:effectLst/>
                <a:latin typeface="Times New Roman" panose="02020603050405020304" charset="0"/>
                <a:cs typeface="Times New Roman" panose="02020603050405020304" charset="0"/>
              </a:rPr>
              <a:t>Manfaat Penelitian</a:t>
            </a:r>
            <a:endParaRPr lang="en-US" sz="4000" b="1" u="sng" dirty="0">
              <a:effectLst/>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1179195" y="1446530"/>
            <a:ext cx="9645015" cy="5008245"/>
          </a:xfrm>
        </p:spPr>
        <p:txBody>
          <a:bodyPr anchor="t" anchorCtr="0">
            <a:normAutofit/>
          </a:bodyPr>
          <a:lstStyle/>
          <a:p>
            <a:pPr marL="342900" indent="-342900" algn="l">
              <a:lnSpc>
                <a:spcPct val="150000"/>
              </a:lnSpc>
              <a:buFont typeface="Arial" panose="020B0604020202020204" pitchFamily="34" charset="0"/>
              <a:buChar char="•"/>
            </a:pPr>
            <a:r>
              <a:rPr lang="en-US" sz="2000">
                <a:latin typeface="Times New Roman" panose="02020603050405020304" charset="0"/>
                <a:cs typeface="Times New Roman" panose="02020603050405020304" charset="0"/>
              </a:rPr>
              <a:t>Peningkatan pemahaman pada konsep </a:t>
            </a:r>
            <a:r>
              <a:rPr lang="en-US" sz="2000" i="1">
                <a:latin typeface="Times New Roman" panose="02020603050405020304" charset="0"/>
                <a:cs typeface="Times New Roman" panose="02020603050405020304" charset="0"/>
              </a:rPr>
              <a:t>AI </a:t>
            </a:r>
            <a:r>
              <a:rPr lang="en-US" sz="2000">
                <a:latin typeface="Times New Roman" panose="02020603050405020304" charset="0"/>
                <a:cs typeface="Times New Roman" panose="02020603050405020304" charset="0"/>
              </a:rPr>
              <a:t>dan </a:t>
            </a:r>
            <a:r>
              <a:rPr lang="en-US" sz="2000" i="1">
                <a:latin typeface="Times New Roman" panose="02020603050405020304" charset="0"/>
                <a:cs typeface="Times New Roman" panose="02020603050405020304" charset="0"/>
              </a:rPr>
              <a:t>Machine Learning (ML) </a:t>
            </a:r>
            <a:r>
              <a:rPr lang="en-US" sz="2000">
                <a:latin typeface="Times New Roman" panose="02020603050405020304" charset="0"/>
                <a:cs typeface="Times New Roman" panose="02020603050405020304" charset="0"/>
              </a:rPr>
              <a:t>khsusunya pada konsep dan cara kerja teknik </a:t>
            </a:r>
            <a:r>
              <a:rPr lang="en-US" sz="2000" i="1">
                <a:latin typeface="Times New Roman" panose="02020603050405020304" charset="0"/>
                <a:cs typeface="Times New Roman" panose="02020603050405020304" charset="0"/>
              </a:rPr>
              <a:t>Convolutional Neural Network (CNN)</a:t>
            </a:r>
            <a:r>
              <a:rPr lang="en-US" sz="2000">
                <a:latin typeface="Times New Roman" panose="02020603050405020304" charset="0"/>
                <a:cs typeface="Times New Roman" panose="02020603050405020304" charset="0"/>
              </a:rPr>
              <a:t>.</a:t>
            </a:r>
            <a:endParaRPr lang="en-US" sz="2000">
              <a:latin typeface="Times New Roman" panose="02020603050405020304" charset="0"/>
              <a:cs typeface="Times New Roman" panose="02020603050405020304" charset="0"/>
            </a:endParaRPr>
          </a:p>
          <a:p>
            <a:pPr marL="342900" indent="-342900" algn="l">
              <a:lnSpc>
                <a:spcPct val="150000"/>
              </a:lnSpc>
              <a:buFont typeface="Arial" panose="020B0604020202020204" pitchFamily="34" charset="0"/>
              <a:buChar char="•"/>
            </a:pPr>
            <a:r>
              <a:rPr lang="en-US" sz="2000">
                <a:latin typeface="Times New Roman" panose="02020603050405020304" charset="0"/>
                <a:cs typeface="Times New Roman" panose="02020603050405020304" charset="0"/>
              </a:rPr>
              <a:t>Dapat dikembangkan ke level produksi misal dikembangkan ke sektor pendidikan untuk absensi atau ke sektor pengawasan dan keamanan publik, seperti membantu mendeteksi wajah individu yang menjadi buronan hukum.</a:t>
            </a:r>
            <a:endParaRPr lang="en-US" sz="2000">
              <a:latin typeface="Times New Roman" panose="02020603050405020304" charset="0"/>
              <a:cs typeface="Times New Roman" panose="02020603050405020304" charset="0"/>
            </a:endParaRPr>
          </a:p>
          <a:p>
            <a:pPr marL="342900" indent="-342900" algn="l">
              <a:lnSpc>
                <a:spcPct val="150000"/>
              </a:lnSpc>
              <a:buFont typeface="Arial" panose="020B0604020202020204" pitchFamily="34" charset="0"/>
              <a:buChar char="•"/>
            </a:pPr>
            <a:r>
              <a:rPr lang="en-US" sz="2000">
                <a:latin typeface="Times New Roman" panose="02020603050405020304" charset="0"/>
                <a:cs typeface="Times New Roman" panose="02020603050405020304" charset="0"/>
              </a:rPr>
              <a:t>Dan lain sebagainya dengan yang membutuhkan teknologi </a:t>
            </a:r>
            <a:r>
              <a:rPr lang="en-US" sz="2000" i="1">
                <a:latin typeface="Times New Roman" panose="02020603050405020304" charset="0"/>
                <a:cs typeface="Times New Roman" panose="02020603050405020304" charset="0"/>
              </a:rPr>
              <a:t>Face Recognition.</a:t>
            </a:r>
            <a:endParaRPr lang="en-US" sz="2000" i="1">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79195" y="413385"/>
            <a:ext cx="4916805" cy="5808980"/>
          </a:xfrm>
        </p:spPr>
        <p:txBody>
          <a:bodyPr anchor="ctr" anchorCtr="0">
            <a:noAutofit/>
          </a:bodyPr>
          <a:lstStyle/>
          <a:p>
            <a:r>
              <a:rPr lang="en-US" sz="4000" b="1" u="sng" dirty="0">
                <a:effectLst/>
                <a:latin typeface="Times New Roman" panose="02020603050405020304" charset="0"/>
                <a:cs typeface="Times New Roman" panose="02020603050405020304" charset="0"/>
              </a:rPr>
              <a:t>Landasan Teori</a:t>
            </a:r>
            <a:endParaRPr lang="en-US" sz="4000" b="1" u="sng" dirty="0">
              <a:effectLst/>
              <a:latin typeface="Times New Roman" panose="02020603050405020304" charset="0"/>
              <a:cs typeface="Times New Roman" panose="02020603050405020304" charset="0"/>
            </a:endParaRPr>
          </a:p>
        </p:txBody>
      </p:sp>
      <p:sp>
        <p:nvSpPr>
          <p:cNvPr id="3" name="Subtitle 2"/>
          <p:cNvSpPr>
            <a:spLocks noGrp="1"/>
          </p:cNvSpPr>
          <p:nvPr>
            <p:ph type="subTitle" idx="1"/>
          </p:nvPr>
        </p:nvSpPr>
        <p:spPr>
          <a:xfrm>
            <a:off x="6096000" y="413385"/>
            <a:ext cx="5205730" cy="6041390"/>
          </a:xfrm>
        </p:spPr>
        <p:txBody>
          <a:bodyPr anchor="ctr" anchorCtr="0">
            <a:normAutofit/>
          </a:bodyPr>
          <a:lstStyle/>
          <a:p>
            <a:pPr marL="457200" indent="-457200" algn="l">
              <a:buAutoNum type="arabicPeriod"/>
            </a:pPr>
            <a:r>
              <a:rPr lang="en-US" sz="2000">
                <a:sym typeface="+mn-ea"/>
              </a:rPr>
              <a:t>Pengolahan Citra</a:t>
            </a:r>
            <a:endParaRPr lang="en-US" sz="2000"/>
          </a:p>
          <a:p>
            <a:pPr marL="457200" indent="-457200" algn="l">
              <a:buAutoNum type="arabicPeriod"/>
            </a:pPr>
            <a:r>
              <a:rPr lang="en-US" sz="2000" i="1">
                <a:sym typeface="+mn-ea"/>
              </a:rPr>
              <a:t>Artificial Intelligence (AI)</a:t>
            </a:r>
            <a:endParaRPr lang="en-US" sz="2000" i="1"/>
          </a:p>
          <a:p>
            <a:pPr marL="457200" indent="-457200" algn="l">
              <a:buAutoNum type="arabicPeriod"/>
            </a:pPr>
            <a:r>
              <a:rPr lang="en-US" sz="2000" i="1">
                <a:sym typeface="+mn-ea"/>
              </a:rPr>
              <a:t>Machine Learning (ML)</a:t>
            </a:r>
            <a:endParaRPr lang="en-US" sz="2000" i="1"/>
          </a:p>
          <a:p>
            <a:pPr marL="457200" indent="-457200" algn="l">
              <a:buAutoNum type="arabicPeriod"/>
            </a:pPr>
            <a:r>
              <a:rPr lang="en-US" sz="2000" i="1">
                <a:sym typeface="+mn-ea"/>
              </a:rPr>
              <a:t>Neural Network (NN) &amp; Hubungannya Dengan Deep Learning (DL)</a:t>
            </a:r>
            <a:endParaRPr lang="en-US" sz="2000" i="1"/>
          </a:p>
          <a:p>
            <a:pPr marL="457200" indent="-457200" algn="l">
              <a:buAutoNum type="arabicPeriod"/>
            </a:pPr>
            <a:r>
              <a:rPr lang="en-US" sz="2000">
                <a:sym typeface="+mn-ea"/>
              </a:rPr>
              <a:t>Cara Kerja </a:t>
            </a:r>
            <a:r>
              <a:rPr lang="en-US" sz="2000" i="1">
                <a:sym typeface="+mn-ea"/>
              </a:rPr>
              <a:t>Neural network</a:t>
            </a:r>
            <a:endParaRPr lang="en-US" sz="2000"/>
          </a:p>
          <a:p>
            <a:pPr marL="457200" indent="-457200" algn="l">
              <a:buAutoNum type="arabicPeriod"/>
            </a:pPr>
            <a:r>
              <a:rPr lang="en-US" sz="2000">
                <a:sym typeface="+mn-ea"/>
              </a:rPr>
              <a:t>Contoh Soal </a:t>
            </a:r>
            <a:r>
              <a:rPr lang="en-US" sz="2000" i="1">
                <a:sym typeface="+mn-ea"/>
              </a:rPr>
              <a:t>Neural network</a:t>
            </a:r>
            <a:endParaRPr lang="en-US" sz="2000"/>
          </a:p>
          <a:p>
            <a:pPr marL="457200" indent="-457200" algn="l">
              <a:buAutoNum type="arabicPeriod"/>
            </a:pPr>
            <a:r>
              <a:rPr lang="en-US" sz="2000">
                <a:sym typeface="+mn-ea"/>
              </a:rPr>
              <a:t>Jenis-jenis </a:t>
            </a:r>
            <a:r>
              <a:rPr lang="en-US" sz="2000" i="1">
                <a:sym typeface="+mn-ea"/>
              </a:rPr>
              <a:t>Neural Network</a:t>
            </a:r>
            <a:endParaRPr lang="en-US" sz="2000"/>
          </a:p>
          <a:p>
            <a:pPr marL="457200" indent="-457200" algn="l">
              <a:buAutoNum type="arabicPeriod"/>
            </a:pPr>
            <a:r>
              <a:rPr lang="en-US" sz="2000" i="1">
                <a:sym typeface="+mn-ea"/>
              </a:rPr>
              <a:t>Convolutional </a:t>
            </a:r>
            <a:r>
              <a:rPr lang="en-US" sz="2000" i="1">
                <a:sym typeface="+mn-ea"/>
              </a:rPr>
              <a:t>Neural Network (CNN)</a:t>
            </a:r>
            <a:endParaRPr lang="en-US" sz="2000"/>
          </a:p>
          <a:p>
            <a:pPr marL="457200" indent="-457200" algn="l">
              <a:buAutoNum type="arabicPeriod"/>
            </a:pPr>
            <a:r>
              <a:rPr lang="en-US" sz="2000">
                <a:sym typeface="+mn-ea"/>
              </a:rPr>
              <a:t>Cara Kerja </a:t>
            </a:r>
            <a:r>
              <a:rPr lang="en-US" sz="2000" i="1">
                <a:sym typeface="+mn-ea"/>
              </a:rPr>
              <a:t>Convolutional </a:t>
            </a:r>
            <a:r>
              <a:rPr lang="en-US" sz="2000" i="1">
                <a:sym typeface="+mn-ea"/>
              </a:rPr>
              <a:t>Neural Network</a:t>
            </a:r>
            <a:endParaRPr lang="en-US" sz="2000" i="1">
              <a:sym typeface="+mn-ea"/>
            </a:endParaRPr>
          </a:p>
          <a:p>
            <a:pPr marL="457200" indent="-457200" algn="l">
              <a:buAutoNum type="arabicPeriod"/>
            </a:pPr>
            <a:r>
              <a:rPr lang="en-US" sz="2000" i="1">
                <a:sym typeface="+mn-ea"/>
              </a:rPr>
              <a:t>TensorFlow (TF)</a:t>
            </a:r>
            <a:endParaRPr lang="en-US" sz="2000" i="1"/>
          </a:p>
          <a:p>
            <a:pPr marL="457200" indent="-457200" algn="l">
              <a:buAutoNum type="arabicPeriod"/>
            </a:pPr>
            <a:r>
              <a:rPr lang="en-US" sz="2000" i="1">
                <a:sym typeface="+mn-ea"/>
              </a:rPr>
              <a:t>Library face-api.js</a:t>
            </a:r>
            <a:endParaRPr lang="en-US" sz="2000" i="1"/>
          </a:p>
          <a:p>
            <a:pPr marL="457200" indent="-457200" algn="l">
              <a:buAutoNum type="arabicPeriod"/>
            </a:pPr>
            <a:r>
              <a:rPr lang="en-US" sz="2000" i="1">
                <a:sym typeface="+mn-ea"/>
              </a:rPr>
              <a:t>Library Silent-Face-Anti-Spoofing</a:t>
            </a:r>
            <a:endParaRPr lang="en-US" sz="2000"/>
          </a:p>
        </p:txBody>
      </p:sp>
      <p:sp>
        <p:nvSpPr>
          <p:cNvPr id="31" name="Rectangles 30"/>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6E7E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36270" y="165735"/>
            <a:ext cx="5205730" cy="695960"/>
          </a:xfrm>
        </p:spPr>
        <p:txBody>
          <a:bodyPr anchor="t" anchorCtr="0">
            <a:noAutofit/>
          </a:bodyPr>
          <a:lstStyle/>
          <a:p>
            <a:pPr algn="l"/>
            <a:r>
              <a:rPr lang="en-US" sz="4000" b="1" u="sng" dirty="0">
                <a:effectLst/>
                <a:latin typeface="Times New Roman" panose="02020603050405020304" charset="0"/>
                <a:cs typeface="Times New Roman" panose="02020603050405020304" charset="0"/>
              </a:rPr>
              <a:t>Pengolahan Citra</a:t>
            </a:r>
            <a:endParaRPr lang="en-US" sz="4000" b="1" u="sng" dirty="0">
              <a:effectLst/>
              <a:latin typeface="Times New Roman" panose="02020603050405020304" charset="0"/>
              <a:cs typeface="Times New Roman" panose="02020603050405020304" charset="0"/>
            </a:endParaRPr>
          </a:p>
        </p:txBody>
      </p:sp>
      <p:sp>
        <p:nvSpPr>
          <p:cNvPr id="4" name="Rectangles 3"/>
          <p:cNvSpPr/>
          <p:nvPr/>
        </p:nvSpPr>
        <p:spPr>
          <a:xfrm>
            <a:off x="-635" y="6590665"/>
            <a:ext cx="12192635" cy="267335"/>
          </a:xfrm>
          <a:prstGeom prst="rect">
            <a:avLst/>
          </a:prstGeom>
          <a:solidFill>
            <a:schemeClr val="tx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5" name="Picture 4" descr="citra-digital"/>
          <p:cNvPicPr>
            <a:picLocks noChangeAspect="1"/>
          </p:cNvPicPr>
          <p:nvPr/>
        </p:nvPicPr>
        <p:blipFill>
          <a:blip r:embed="rId1"/>
          <a:stretch>
            <a:fillRect/>
          </a:stretch>
        </p:blipFill>
        <p:spPr>
          <a:xfrm>
            <a:off x="6811010" y="1005840"/>
            <a:ext cx="4402455" cy="3117215"/>
          </a:xfrm>
          <a:prstGeom prst="rect">
            <a:avLst/>
          </a:prstGeom>
        </p:spPr>
      </p:pic>
      <p:sp>
        <p:nvSpPr>
          <p:cNvPr id="7" name="Subtitle 6"/>
          <p:cNvSpPr>
            <a:spLocks noGrp="1"/>
          </p:cNvSpPr>
          <p:nvPr>
            <p:ph type="subTitle" idx="1"/>
          </p:nvPr>
        </p:nvSpPr>
        <p:spPr>
          <a:xfrm>
            <a:off x="636270" y="1005840"/>
            <a:ext cx="5460365" cy="5530850"/>
          </a:xfrm>
        </p:spPr>
        <p:txBody>
          <a:bodyPr anchor="t" anchorCtr="0">
            <a:normAutofit/>
          </a:bodyPr>
          <a:p>
            <a:pPr marL="342900" indent="-342900" algn="l">
              <a:buFont typeface="Arial" panose="020B0604020202020204" pitchFamily="34" charset="0"/>
              <a:buChar char="•"/>
            </a:pPr>
            <a:r>
              <a:rPr lang="en-US" sz="2000"/>
              <a:t>Teknik memanipulasi gambar atau citra digital dengan tujuan meningkatkan kualitas, mengubah karakteristik, dan mengekstrak informasi tertentu dari citra.</a:t>
            </a:r>
            <a:endParaRPr lang="en-US" sz="2000"/>
          </a:p>
          <a:p>
            <a:pPr marL="342900" indent="-342900" algn="l">
              <a:buFont typeface="Arial" panose="020B0604020202020204" pitchFamily="34" charset="0"/>
              <a:buChar char="•"/>
            </a:pPr>
            <a:r>
              <a:rPr lang="en-US" sz="2000"/>
              <a:t>Citra pada gambar sebenarnya, hanyalah sebuah kumpulan titik-titik (pixel) yang tersusun dengan variasi warna pada setiap pixelnya yang di representasikan oleh angka.</a:t>
            </a:r>
            <a:endParaRPr lang="en-US" sz="2000"/>
          </a:p>
          <a:p>
            <a:pPr marL="342900" indent="-342900" algn="l">
              <a:buFont typeface="Arial" panose="020B0604020202020204" pitchFamily="34" charset="0"/>
              <a:buChar char="•"/>
            </a:pPr>
            <a:r>
              <a:rPr lang="en-US" sz="2000"/>
              <a:t>Pada citra, khususnya citra RGB, gambar tersebut terdiri dari tiga komponen warna yang mewakili kedalaman warna merah (red), hijau (green), dan biru (blue). Ketika ketiga komponen ini digabungkan atau disusun bersama, mereka membentuk warna yang diinginkan dalam citra tersebut.</a:t>
            </a:r>
            <a:endParaRPr lang="en-US" sz="2000"/>
          </a:p>
        </p:txBody>
      </p:sp>
      <p:pic>
        <p:nvPicPr>
          <p:cNvPr id="9" name="Picture 8" descr="citra-rgb-dan-kanal-warna-rgb"/>
          <p:cNvPicPr>
            <a:picLocks noChangeAspect="1"/>
          </p:cNvPicPr>
          <p:nvPr/>
        </p:nvPicPr>
        <p:blipFill>
          <a:blip r:embed="rId2">
            <a:alphaModFix amt="30000"/>
          </a:blip>
          <a:srcRect t="49818" r="52973" b="6526"/>
          <a:stretch>
            <a:fillRect/>
          </a:stretch>
        </p:blipFill>
        <p:spPr>
          <a:xfrm>
            <a:off x="8225155" y="4307205"/>
            <a:ext cx="1574165" cy="1611630"/>
          </a:xfrm>
          <a:prstGeom prst="rect">
            <a:avLst/>
          </a:prstGeom>
        </p:spPr>
      </p:pic>
      <p:pic>
        <p:nvPicPr>
          <p:cNvPr id="10" name="Picture 9" descr="citra-rgb-dan-kanal-warna-rgb"/>
          <p:cNvPicPr>
            <a:picLocks noChangeAspect="1"/>
          </p:cNvPicPr>
          <p:nvPr/>
        </p:nvPicPr>
        <p:blipFill>
          <a:blip r:embed="rId2">
            <a:alphaModFix amt="30000"/>
          </a:blip>
          <a:srcRect l="52271" t="50026" b="6526"/>
          <a:stretch>
            <a:fillRect/>
          </a:stretch>
        </p:blipFill>
        <p:spPr>
          <a:xfrm>
            <a:off x="9978390" y="4307205"/>
            <a:ext cx="1605280" cy="1610995"/>
          </a:xfrm>
          <a:prstGeom prst="rect">
            <a:avLst/>
          </a:prstGeom>
        </p:spPr>
      </p:pic>
      <p:pic>
        <p:nvPicPr>
          <p:cNvPr id="11" name="Picture 10" descr="citra-rgb-dan-kanal-warna-rgb"/>
          <p:cNvPicPr>
            <a:picLocks noChangeAspect="1"/>
          </p:cNvPicPr>
          <p:nvPr/>
        </p:nvPicPr>
        <p:blipFill>
          <a:blip r:embed="rId2">
            <a:alphaModFix amt="30000"/>
          </a:blip>
          <a:srcRect l="52271" b="56929"/>
          <a:stretch>
            <a:fillRect/>
          </a:stretch>
        </p:blipFill>
        <p:spPr>
          <a:xfrm>
            <a:off x="6445250" y="4326255"/>
            <a:ext cx="1600835" cy="15925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359375 0 L -0.145208 0.000925926 " pathEditMode="relative" rAng="0" ptsTypes="">
                                      <p:cBhvr>
                                        <p:cTn id="6" dur="2000" fill="hold"/>
                                        <p:tgtEl>
                                          <p:spTgt spid="10"/>
                                        </p:tgtEl>
                                        <p:attrNameLst>
                                          <p:attrName>ppt_x</p:attrName>
                                          <p:attrName>ppt_y</p:attrName>
                                        </p:attrNameLst>
                                      </p:cBhvr>
                                      <p:rCtr x="-74" y="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078125 -0.00481481 L 0.143229 -0.00333333 " pathEditMode="relative" rAng="0" ptsTypes="">
                                      <p:cBhvr>
                                        <p:cTn id="10" dur="2000" fill="hold"/>
                                        <p:tgtEl>
                                          <p:spTgt spid="11"/>
                                        </p:tgtEl>
                                        <p:attrNameLst>
                                          <p:attrName>ppt_x</p:attrName>
                                          <p:attrName>ppt_y</p:attrName>
                                        </p:attrNameLst>
                                      </p:cBhvr>
                                      <p:rCtr x="60" y="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10586</Words>
  <Application>WPS Presentation</Application>
  <PresentationFormat>Widescreen</PresentationFormat>
  <Paragraphs>361</Paragraphs>
  <Slides>35</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35</vt:i4>
      </vt:variant>
    </vt:vector>
  </HeadingPairs>
  <TitlesOfParts>
    <vt:vector size="43" baseType="lpstr">
      <vt:lpstr>Arial</vt:lpstr>
      <vt:lpstr>SimSun</vt:lpstr>
      <vt:lpstr>Wingdings</vt:lpstr>
      <vt:lpstr>Times New Roman</vt:lpstr>
      <vt:lpstr>Microsoft YaHei</vt:lpstr>
      <vt:lpstr>Arial Unicode MS</vt:lpstr>
      <vt:lpstr>Calibri</vt:lpstr>
      <vt:lpstr>Default Design</vt:lpstr>
      <vt:lpstr>PENGEMBANGAN WEBSITE PENGENALAN WAJAH DENGAN LIBRARY face-api.js &amp; MEMAHAMI KONSEP CONVOLUTIONAL NEURAL NETWORK (CNN)</vt:lpstr>
      <vt:lpstr>Contents</vt:lpstr>
      <vt:lpstr>Ringkasan &amp; Latar Belakang</vt:lpstr>
      <vt:lpstr>Rumusan Masalah</vt:lpstr>
      <vt:lpstr>Batasan Masalah</vt:lpstr>
      <vt:lpstr>Tujuan Penelitian</vt:lpstr>
      <vt:lpstr>Manfaat Penelitian</vt:lpstr>
      <vt:lpstr>Landasan Teori</vt:lpstr>
      <vt:lpstr>Pengolahan Citra</vt:lpstr>
      <vt:lpstr>Artificial Intelligence (AI)</vt:lpstr>
      <vt:lpstr>Machine Learning (ML)</vt:lpstr>
      <vt:lpstr>Visualisasi Perbedaan Antara Tradisional Programing Dengan ML Programing</vt:lpstr>
      <vt:lpstr>Neural Network (NN) &amp; Hubungannya Dengan Deep Learning (DL)</vt:lpstr>
      <vt:lpstr>Cara Kerja Neural network</vt:lpstr>
      <vt:lpstr>Contoh Soal Untuk Penjelasan Lebih Dalam Tentang ANN </vt:lpstr>
      <vt:lpstr>Contoh Soal Untuk Penjelasan Lebih Dalam Tentang ANN </vt:lpstr>
      <vt:lpstr>Backpropagation (Ceritanya Loss Function Tadi Masih Jauh Dari Yang Diharapkan)</vt:lpstr>
      <vt:lpstr>Cara AI Dalam Belajar Dengan Visualisasi Menggunakan MS. Ecel</vt:lpstr>
      <vt:lpstr>Jenis-jenis Neural Network</vt:lpstr>
      <vt:lpstr>Convolutional Neural Network (CNN)</vt:lpstr>
      <vt:lpstr>TensorFlow</vt:lpstr>
      <vt:lpstr>Library face-api.js</vt:lpstr>
      <vt:lpstr>Silent-Face-Anti-Spoofing</vt:lpstr>
      <vt:lpstr>Apa itu liveness?</vt:lpstr>
      <vt:lpstr>Informasi Perancangan Sistem</vt:lpstr>
      <vt:lpstr>Informasi Perancangan Sistem</vt:lpstr>
      <vt:lpstr>Informasi Perancangan Sistem</vt:lpstr>
      <vt:lpstr>Informasi Perancangan Sistem</vt:lpstr>
      <vt:lpstr>Informasi Perancangan Sistem</vt:lpstr>
      <vt:lpstr>Informasi Perancangan Sistem</vt:lpstr>
      <vt:lpstr>Implementasi Kunci</vt:lpstr>
      <vt:lpstr>Pengujian &amp; Hasil</vt:lpstr>
      <vt:lpstr>Kesimpulan &amp; Rekomendasi</vt:lpstr>
      <vt:lpstr>Sumber Dikutip</vt:lpstr>
      <vt:lpstr>Sekian &amp; Terima Kasih.</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MEMAHAMI KONSEP TEKNOLOGI MACHINE LEARNING PADA TEKNIK CONVOLUTIONAL NEURAL NETWORK (CNN) DALAM PENGENALAN WAJAH DAN MEMBANGUN WEBSITE TERKAIT DENGAN MEMANFAATKAN LIBRARY face-api.js</dc:title>
  <dc:creator/>
  <cp:lastModifiedBy>Mochamad Darmawan Hardjakusumah</cp:lastModifiedBy>
  <cp:revision>37</cp:revision>
  <dcterms:created xsi:type="dcterms:W3CDTF">2023-08-11T18:05:00Z</dcterms:created>
  <dcterms:modified xsi:type="dcterms:W3CDTF">2023-12-22T11:22:16Z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4A5B149629A24F63BAE8BC73BEF8D65D_13</vt:lpwstr>
  </property>
  <property fmtid="{D5CDD505-2E9C-101B-9397-08002B2CF9AE}" pid="3" name="KSOProductBuildVer">
    <vt:lpwstr>1033-12.2.0.13359</vt:lpwstr>
  </property>
</Properties>
</file>